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1" r:id="rId2"/>
    <p:sldId id="259" r:id="rId3"/>
    <p:sldId id="260" r:id="rId4"/>
    <p:sldId id="263" r:id="rId5"/>
  </p:sldIdLst>
  <p:sldSz cx="7772400" cy="10058400"/>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7461AB-E216-454E-876C-D8A8C24BD8FE}" v="10" dt="2024-08-12T16:38:45.1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20" d="100"/>
          <a:sy n="120" d="100"/>
        </p:scale>
        <p:origin x="756" y="84"/>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4.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a Mcclure" userId="8ac1cd67-32cb-4e2e-957b-0172e3d94656" providerId="ADAL" clId="{3A7461AB-E216-454E-876C-D8A8C24BD8FE}"/>
    <pc:docChg chg="custSel modSld">
      <pc:chgData name="Christa Mcclure" userId="8ac1cd67-32cb-4e2e-957b-0172e3d94656" providerId="ADAL" clId="{3A7461AB-E216-454E-876C-D8A8C24BD8FE}" dt="2024-08-12T16:38:55.906" v="72" actId="1076"/>
      <pc:docMkLst>
        <pc:docMk/>
      </pc:docMkLst>
      <pc:sldChg chg="modSp mod">
        <pc:chgData name="Christa Mcclure" userId="8ac1cd67-32cb-4e2e-957b-0172e3d94656" providerId="ADAL" clId="{3A7461AB-E216-454E-876C-D8A8C24BD8FE}" dt="2024-08-12T16:32:59.905" v="13" actId="20577"/>
        <pc:sldMkLst>
          <pc:docMk/>
          <pc:sldMk cId="0" sldId="259"/>
        </pc:sldMkLst>
        <pc:spChg chg="mod">
          <ac:chgData name="Christa Mcclure" userId="8ac1cd67-32cb-4e2e-957b-0172e3d94656" providerId="ADAL" clId="{3A7461AB-E216-454E-876C-D8A8C24BD8FE}" dt="2024-08-12T16:32:59.905" v="13" actId="20577"/>
          <ac:spMkLst>
            <pc:docMk/>
            <pc:sldMk cId="0" sldId="259"/>
            <ac:spMk id="29" creationId="{1B9D416D-9D81-43BB-A6C4-A458ADC7C900}"/>
          </ac:spMkLst>
        </pc:spChg>
      </pc:sldChg>
      <pc:sldChg chg="modSp mod">
        <pc:chgData name="Christa Mcclure" userId="8ac1cd67-32cb-4e2e-957b-0172e3d94656" providerId="ADAL" clId="{3A7461AB-E216-454E-876C-D8A8C24BD8FE}" dt="2024-08-12T16:32:52.072" v="11" actId="20577"/>
        <pc:sldMkLst>
          <pc:docMk/>
          <pc:sldMk cId="0" sldId="260"/>
        </pc:sldMkLst>
        <pc:spChg chg="mod">
          <ac:chgData name="Christa Mcclure" userId="8ac1cd67-32cb-4e2e-957b-0172e3d94656" providerId="ADAL" clId="{3A7461AB-E216-454E-876C-D8A8C24BD8FE}" dt="2024-08-12T16:32:52.072" v="11" actId="20577"/>
          <ac:spMkLst>
            <pc:docMk/>
            <pc:sldMk cId="0" sldId="260"/>
            <ac:spMk id="17" creationId="{970774C2-BE36-41DC-8B50-CB1336AD9292}"/>
          </ac:spMkLst>
        </pc:spChg>
        <pc:spChg chg="mod">
          <ac:chgData name="Christa Mcclure" userId="8ac1cd67-32cb-4e2e-957b-0172e3d94656" providerId="ADAL" clId="{3A7461AB-E216-454E-876C-D8A8C24BD8FE}" dt="2024-08-12T16:32:39.141" v="9" actId="20577"/>
          <ac:spMkLst>
            <pc:docMk/>
            <pc:sldMk cId="0" sldId="260"/>
            <ac:spMk id="4102" creationId="{25707942-89E4-49EE-8BE3-42DAAD436CDA}"/>
          </ac:spMkLst>
        </pc:spChg>
      </pc:sldChg>
      <pc:sldChg chg="addSp delSp modSp mod">
        <pc:chgData name="Christa Mcclure" userId="8ac1cd67-32cb-4e2e-957b-0172e3d94656" providerId="ADAL" clId="{3A7461AB-E216-454E-876C-D8A8C24BD8FE}" dt="2024-08-12T16:38:55.906" v="72" actId="1076"/>
        <pc:sldMkLst>
          <pc:docMk/>
          <pc:sldMk cId="0" sldId="261"/>
        </pc:sldMkLst>
        <pc:spChg chg="mod">
          <ac:chgData name="Christa Mcclure" userId="8ac1cd67-32cb-4e2e-957b-0172e3d94656" providerId="ADAL" clId="{3A7461AB-E216-454E-876C-D8A8C24BD8FE}" dt="2024-08-12T16:38:49.810" v="70" actId="1076"/>
          <ac:spMkLst>
            <pc:docMk/>
            <pc:sldMk cId="0" sldId="261"/>
            <ac:spMk id="17" creationId="{6ADB34EA-0569-6010-CB0C-77815389A462}"/>
          </ac:spMkLst>
        </pc:spChg>
        <pc:spChg chg="mod">
          <ac:chgData name="Christa Mcclure" userId="8ac1cd67-32cb-4e2e-957b-0172e3d94656" providerId="ADAL" clId="{3A7461AB-E216-454E-876C-D8A8C24BD8FE}" dt="2024-08-12T16:38:55.906" v="72" actId="1076"/>
          <ac:spMkLst>
            <pc:docMk/>
            <pc:sldMk cId="0" sldId="261"/>
            <ac:spMk id="18" creationId="{ECC16AB3-06C3-2080-FCD6-B38EE92A2CDF}"/>
          </ac:spMkLst>
        </pc:spChg>
        <pc:spChg chg="add del mod">
          <ac:chgData name="Christa Mcclure" userId="8ac1cd67-32cb-4e2e-957b-0172e3d94656" providerId="ADAL" clId="{3A7461AB-E216-454E-876C-D8A8C24BD8FE}" dt="2024-08-12T16:38:10.845" v="67" actId="478"/>
          <ac:spMkLst>
            <pc:docMk/>
            <pc:sldMk cId="0" sldId="261"/>
            <ac:spMk id="32" creationId="{3F37CAC1-7B90-9A86-AFBE-378CC84C334C}"/>
          </ac:spMkLst>
        </pc:spChg>
        <pc:spChg chg="mod">
          <ac:chgData name="Christa Mcclure" userId="8ac1cd67-32cb-4e2e-957b-0172e3d94656" providerId="ADAL" clId="{3A7461AB-E216-454E-876C-D8A8C24BD8FE}" dt="2024-08-12T16:36:28.387" v="39" actId="14100"/>
          <ac:spMkLst>
            <pc:docMk/>
            <pc:sldMk cId="0" sldId="261"/>
            <ac:spMk id="34" creationId="{7000BF6D-FD36-494F-9FC5-277304965DEE}"/>
          </ac:spMkLst>
        </pc:spChg>
        <pc:spChg chg="mod">
          <ac:chgData name="Christa Mcclure" userId="8ac1cd67-32cb-4e2e-957b-0172e3d94656" providerId="ADAL" clId="{3A7461AB-E216-454E-876C-D8A8C24BD8FE}" dt="2024-08-12T16:38:53.113" v="71" actId="1076"/>
          <ac:spMkLst>
            <pc:docMk/>
            <pc:sldMk cId="0" sldId="261"/>
            <ac:spMk id="36" creationId="{5452AB3B-B51F-4632-912D-19D7EFEB507A}"/>
          </ac:spMkLst>
        </pc:spChg>
        <pc:spChg chg="mod">
          <ac:chgData name="Christa Mcclure" userId="8ac1cd67-32cb-4e2e-957b-0172e3d94656" providerId="ADAL" clId="{3A7461AB-E216-454E-876C-D8A8C24BD8FE}" dt="2024-08-12T16:38:42.425" v="68" actId="1076"/>
          <ac:spMkLst>
            <pc:docMk/>
            <pc:sldMk cId="0" sldId="261"/>
            <ac:spMk id="41" creationId="{6F6499E0-FFB8-4AE7-828A-CEEEB4FC5DB6}"/>
          </ac:spMkLst>
        </pc:spChg>
        <pc:spChg chg="mod">
          <ac:chgData name="Christa Mcclure" userId="8ac1cd67-32cb-4e2e-957b-0172e3d94656" providerId="ADAL" clId="{3A7461AB-E216-454E-876C-D8A8C24BD8FE}" dt="2024-08-12T16:38:45.185" v="69" actId="1076"/>
          <ac:spMkLst>
            <pc:docMk/>
            <pc:sldMk cId="0" sldId="261"/>
            <ac:spMk id="42" creationId="{0AB35774-D53E-4A87-A6E2-955F1513AD5F}"/>
          </ac:spMkLst>
        </pc:spChg>
        <pc:spChg chg="mod">
          <ac:chgData name="Christa Mcclure" userId="8ac1cd67-32cb-4e2e-957b-0172e3d94656" providerId="ADAL" clId="{3A7461AB-E216-454E-876C-D8A8C24BD8FE}" dt="2024-08-12T16:33:08.993" v="15" actId="20577"/>
          <ac:spMkLst>
            <pc:docMk/>
            <pc:sldMk cId="0" sldId="261"/>
            <ac:spMk id="46" creationId="{A2FBCBCC-BEAC-4A49-A7FF-D0D89F2D8882}"/>
          </ac:spMkLst>
        </pc:spChg>
        <pc:spChg chg="mod">
          <ac:chgData name="Christa Mcclure" userId="8ac1cd67-32cb-4e2e-957b-0172e3d94656" providerId="ADAL" clId="{3A7461AB-E216-454E-876C-D8A8C24BD8FE}" dt="2024-08-12T16:37:22.048" v="62" actId="20577"/>
          <ac:spMkLst>
            <pc:docMk/>
            <pc:sldMk cId="0" sldId="261"/>
            <ac:spMk id="2069" creationId="{87FD1A35-D444-49C7-B325-4898492E73D4}"/>
          </ac:spMkLst>
        </pc:spChg>
        <pc:spChg chg="mod">
          <ac:chgData name="Christa Mcclure" userId="8ac1cd67-32cb-4e2e-957b-0172e3d94656" providerId="ADAL" clId="{3A7461AB-E216-454E-876C-D8A8C24BD8FE}" dt="2024-08-12T16:35:45.487" v="32" actId="1076"/>
          <ac:spMkLst>
            <pc:docMk/>
            <pc:sldMk cId="0" sldId="261"/>
            <ac:spMk id="2072" creationId="{CE28A843-C571-4AAD-83D6-EBB0E8EAC4E7}"/>
          </ac:spMkLst>
        </pc:spChg>
        <pc:cxnChg chg="mod">
          <ac:chgData name="Christa Mcclure" userId="8ac1cd67-32cb-4e2e-957b-0172e3d94656" providerId="ADAL" clId="{3A7461AB-E216-454E-876C-D8A8C24BD8FE}" dt="2024-08-12T16:36:57.712" v="42" actId="1076"/>
          <ac:cxnSpMkLst>
            <pc:docMk/>
            <pc:sldMk cId="0" sldId="261"/>
            <ac:cxnSpMk id="22" creationId="{306370E1-843A-465F-BF57-A35E155B320B}"/>
          </ac:cxnSpMkLst>
        </pc:cxnChg>
        <pc:cxnChg chg="mod">
          <ac:chgData name="Christa Mcclure" userId="8ac1cd67-32cb-4e2e-957b-0172e3d94656" providerId="ADAL" clId="{3A7461AB-E216-454E-876C-D8A8C24BD8FE}" dt="2024-08-12T16:35:56.231" v="35" actId="1076"/>
          <ac:cxnSpMkLst>
            <pc:docMk/>
            <pc:sldMk cId="0" sldId="261"/>
            <ac:cxnSpMk id="43" creationId="{FF6BA879-C6B0-413D-BBA6-023FE001F557}"/>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18EE0FB-D64A-4B13-89E5-C803E3C740D2}"/>
              </a:ext>
            </a:extLst>
          </p:cNvPr>
          <p:cNvSpPr>
            <a:spLocks noGrp="1"/>
          </p:cNvSpPr>
          <p:nvPr>
            <p:ph type="dt" sz="half" idx="10"/>
          </p:nvPr>
        </p:nvSpPr>
        <p:spPr/>
        <p:txBody>
          <a:bodyPr/>
          <a:lstStyle>
            <a:lvl1pPr>
              <a:defRPr/>
            </a:lvl1pPr>
          </a:lstStyle>
          <a:p>
            <a:pPr>
              <a:defRPr/>
            </a:pPr>
            <a:fld id="{25F3FE06-89AC-4C96-9EEC-6D3A75D960D5}" type="datetimeFigureOut">
              <a:rPr lang="en-US" altLang="en-US"/>
              <a:pPr>
                <a:defRPr/>
              </a:pPr>
              <a:t>8/12/2024</a:t>
            </a:fld>
            <a:endParaRPr lang="en-US" altLang="en-US"/>
          </a:p>
        </p:txBody>
      </p:sp>
      <p:sp>
        <p:nvSpPr>
          <p:cNvPr id="5" name="Footer Placeholder 4">
            <a:extLst>
              <a:ext uri="{FF2B5EF4-FFF2-40B4-BE49-F238E27FC236}">
                <a16:creationId xmlns:a16="http://schemas.microsoft.com/office/drawing/2014/main" id="{0467F399-4340-4194-83C1-A9F58CE5F3D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5D6209C-32C5-4B05-AFE3-D479E6D4BED0}"/>
              </a:ext>
            </a:extLst>
          </p:cNvPr>
          <p:cNvSpPr>
            <a:spLocks noGrp="1"/>
          </p:cNvSpPr>
          <p:nvPr>
            <p:ph type="sldNum" sz="quarter" idx="12"/>
          </p:nvPr>
        </p:nvSpPr>
        <p:spPr/>
        <p:txBody>
          <a:bodyPr/>
          <a:lstStyle>
            <a:lvl1pPr>
              <a:defRPr/>
            </a:lvl1pPr>
          </a:lstStyle>
          <a:p>
            <a:fld id="{17CBBA58-BCFC-4F55-BB77-372E481F2CF8}" type="slidenum">
              <a:rPr lang="en-US" altLang="en-US"/>
              <a:pPr/>
              <a:t>‹#›</a:t>
            </a:fld>
            <a:endParaRPr lang="en-US" altLang="en-US"/>
          </a:p>
        </p:txBody>
      </p:sp>
    </p:spTree>
    <p:extLst>
      <p:ext uri="{BB962C8B-B14F-4D97-AF65-F5344CB8AC3E}">
        <p14:creationId xmlns:p14="http://schemas.microsoft.com/office/powerpoint/2010/main" val="3488570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FAB7EB-EA57-4790-A34A-827AEEE92DE3}"/>
              </a:ext>
            </a:extLst>
          </p:cNvPr>
          <p:cNvSpPr>
            <a:spLocks noGrp="1"/>
          </p:cNvSpPr>
          <p:nvPr>
            <p:ph type="dt" sz="half" idx="10"/>
          </p:nvPr>
        </p:nvSpPr>
        <p:spPr/>
        <p:txBody>
          <a:bodyPr/>
          <a:lstStyle>
            <a:lvl1pPr>
              <a:defRPr/>
            </a:lvl1pPr>
          </a:lstStyle>
          <a:p>
            <a:pPr>
              <a:defRPr/>
            </a:pPr>
            <a:fld id="{51D5000A-DD3C-42AA-9121-7BE1351212F4}" type="datetimeFigureOut">
              <a:rPr lang="en-US" altLang="en-US"/>
              <a:pPr>
                <a:defRPr/>
              </a:pPr>
              <a:t>8/12/2024</a:t>
            </a:fld>
            <a:endParaRPr lang="en-US" altLang="en-US"/>
          </a:p>
        </p:txBody>
      </p:sp>
      <p:sp>
        <p:nvSpPr>
          <p:cNvPr id="5" name="Footer Placeholder 4">
            <a:extLst>
              <a:ext uri="{FF2B5EF4-FFF2-40B4-BE49-F238E27FC236}">
                <a16:creationId xmlns:a16="http://schemas.microsoft.com/office/drawing/2014/main" id="{4A0F210B-3870-4004-B1A4-C6B50AE5096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52AF6C0-7ED7-4F95-8B3F-E29BFC9FBDC1}"/>
              </a:ext>
            </a:extLst>
          </p:cNvPr>
          <p:cNvSpPr>
            <a:spLocks noGrp="1"/>
          </p:cNvSpPr>
          <p:nvPr>
            <p:ph type="sldNum" sz="quarter" idx="12"/>
          </p:nvPr>
        </p:nvSpPr>
        <p:spPr/>
        <p:txBody>
          <a:bodyPr/>
          <a:lstStyle>
            <a:lvl1pPr>
              <a:defRPr/>
            </a:lvl1pPr>
          </a:lstStyle>
          <a:p>
            <a:fld id="{268A0512-BEA4-4669-BB82-16042ECC9E17}" type="slidenum">
              <a:rPr lang="en-US" altLang="en-US"/>
              <a:pPr/>
              <a:t>‹#›</a:t>
            </a:fld>
            <a:endParaRPr lang="en-US" altLang="en-US"/>
          </a:p>
        </p:txBody>
      </p:sp>
    </p:spTree>
    <p:extLst>
      <p:ext uri="{BB962C8B-B14F-4D97-AF65-F5344CB8AC3E}">
        <p14:creationId xmlns:p14="http://schemas.microsoft.com/office/powerpoint/2010/main" val="1262417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0CB533-371B-4AE5-9BCB-70CF6333CE51}"/>
              </a:ext>
            </a:extLst>
          </p:cNvPr>
          <p:cNvSpPr>
            <a:spLocks noGrp="1"/>
          </p:cNvSpPr>
          <p:nvPr>
            <p:ph type="dt" sz="half" idx="10"/>
          </p:nvPr>
        </p:nvSpPr>
        <p:spPr/>
        <p:txBody>
          <a:bodyPr/>
          <a:lstStyle>
            <a:lvl1pPr>
              <a:defRPr/>
            </a:lvl1pPr>
          </a:lstStyle>
          <a:p>
            <a:pPr>
              <a:defRPr/>
            </a:pPr>
            <a:fld id="{3F6024C4-60C8-4729-B8C8-BA4380AF50CB}" type="datetimeFigureOut">
              <a:rPr lang="en-US" altLang="en-US"/>
              <a:pPr>
                <a:defRPr/>
              </a:pPr>
              <a:t>8/12/2024</a:t>
            </a:fld>
            <a:endParaRPr lang="en-US" altLang="en-US"/>
          </a:p>
        </p:txBody>
      </p:sp>
      <p:sp>
        <p:nvSpPr>
          <p:cNvPr id="5" name="Footer Placeholder 4">
            <a:extLst>
              <a:ext uri="{FF2B5EF4-FFF2-40B4-BE49-F238E27FC236}">
                <a16:creationId xmlns:a16="http://schemas.microsoft.com/office/drawing/2014/main" id="{60E190D1-CFB6-40EC-A0E0-16C6916EC14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E10F401-DC62-49AC-A034-C17E131A483C}"/>
              </a:ext>
            </a:extLst>
          </p:cNvPr>
          <p:cNvSpPr>
            <a:spLocks noGrp="1"/>
          </p:cNvSpPr>
          <p:nvPr>
            <p:ph type="sldNum" sz="quarter" idx="12"/>
          </p:nvPr>
        </p:nvSpPr>
        <p:spPr/>
        <p:txBody>
          <a:bodyPr/>
          <a:lstStyle>
            <a:lvl1pPr>
              <a:defRPr/>
            </a:lvl1pPr>
          </a:lstStyle>
          <a:p>
            <a:fld id="{2140B35E-F26C-49D1-8C02-F0D255F6D39D}" type="slidenum">
              <a:rPr lang="en-US" altLang="en-US"/>
              <a:pPr/>
              <a:t>‹#›</a:t>
            </a:fld>
            <a:endParaRPr lang="en-US" altLang="en-US"/>
          </a:p>
        </p:txBody>
      </p:sp>
    </p:spTree>
    <p:extLst>
      <p:ext uri="{BB962C8B-B14F-4D97-AF65-F5344CB8AC3E}">
        <p14:creationId xmlns:p14="http://schemas.microsoft.com/office/powerpoint/2010/main" val="2605387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DFD311-EA8C-43E4-AB21-4D1BD8D7C5BA}"/>
              </a:ext>
            </a:extLst>
          </p:cNvPr>
          <p:cNvSpPr>
            <a:spLocks noGrp="1"/>
          </p:cNvSpPr>
          <p:nvPr>
            <p:ph type="dt" sz="half" idx="10"/>
          </p:nvPr>
        </p:nvSpPr>
        <p:spPr/>
        <p:txBody>
          <a:bodyPr/>
          <a:lstStyle>
            <a:lvl1pPr>
              <a:defRPr/>
            </a:lvl1pPr>
          </a:lstStyle>
          <a:p>
            <a:pPr>
              <a:defRPr/>
            </a:pPr>
            <a:fld id="{18EA35EF-BEDD-47DA-A232-E0C283A50BA5}" type="datetimeFigureOut">
              <a:rPr lang="en-US" altLang="en-US"/>
              <a:pPr>
                <a:defRPr/>
              </a:pPr>
              <a:t>8/12/2024</a:t>
            </a:fld>
            <a:endParaRPr lang="en-US" altLang="en-US"/>
          </a:p>
        </p:txBody>
      </p:sp>
      <p:sp>
        <p:nvSpPr>
          <p:cNvPr id="5" name="Footer Placeholder 4">
            <a:extLst>
              <a:ext uri="{FF2B5EF4-FFF2-40B4-BE49-F238E27FC236}">
                <a16:creationId xmlns:a16="http://schemas.microsoft.com/office/drawing/2014/main" id="{30C932F1-740E-48C5-94CE-12AEC018EB6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94F3999-0718-4CB9-AE73-CCC627A89019}"/>
              </a:ext>
            </a:extLst>
          </p:cNvPr>
          <p:cNvSpPr>
            <a:spLocks noGrp="1"/>
          </p:cNvSpPr>
          <p:nvPr>
            <p:ph type="sldNum" sz="quarter" idx="12"/>
          </p:nvPr>
        </p:nvSpPr>
        <p:spPr/>
        <p:txBody>
          <a:bodyPr/>
          <a:lstStyle>
            <a:lvl1pPr>
              <a:defRPr/>
            </a:lvl1pPr>
          </a:lstStyle>
          <a:p>
            <a:fld id="{CC8FAF62-CFD0-4E93-9236-47AD0B82C659}" type="slidenum">
              <a:rPr lang="en-US" altLang="en-US"/>
              <a:pPr/>
              <a:t>‹#›</a:t>
            </a:fld>
            <a:endParaRPr lang="en-US" altLang="en-US"/>
          </a:p>
        </p:txBody>
      </p:sp>
    </p:spTree>
    <p:extLst>
      <p:ext uri="{BB962C8B-B14F-4D97-AF65-F5344CB8AC3E}">
        <p14:creationId xmlns:p14="http://schemas.microsoft.com/office/powerpoint/2010/main" val="3462674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60C4EC-D819-4A64-86EC-794A43AAFD73}"/>
              </a:ext>
            </a:extLst>
          </p:cNvPr>
          <p:cNvSpPr>
            <a:spLocks noGrp="1"/>
          </p:cNvSpPr>
          <p:nvPr>
            <p:ph type="dt" sz="half" idx="10"/>
          </p:nvPr>
        </p:nvSpPr>
        <p:spPr/>
        <p:txBody>
          <a:bodyPr/>
          <a:lstStyle>
            <a:lvl1pPr>
              <a:defRPr/>
            </a:lvl1pPr>
          </a:lstStyle>
          <a:p>
            <a:pPr>
              <a:defRPr/>
            </a:pPr>
            <a:fld id="{4324F8D2-6F68-4814-A3C3-93DE74754A7E}" type="datetimeFigureOut">
              <a:rPr lang="en-US" altLang="en-US"/>
              <a:pPr>
                <a:defRPr/>
              </a:pPr>
              <a:t>8/12/2024</a:t>
            </a:fld>
            <a:endParaRPr lang="en-US" altLang="en-US"/>
          </a:p>
        </p:txBody>
      </p:sp>
      <p:sp>
        <p:nvSpPr>
          <p:cNvPr id="5" name="Footer Placeholder 4">
            <a:extLst>
              <a:ext uri="{FF2B5EF4-FFF2-40B4-BE49-F238E27FC236}">
                <a16:creationId xmlns:a16="http://schemas.microsoft.com/office/drawing/2014/main" id="{0EF08E9F-84FF-46CC-A253-02DBC802CAA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537DEFF-52E3-4AF1-BE9B-7A82E521D338}"/>
              </a:ext>
            </a:extLst>
          </p:cNvPr>
          <p:cNvSpPr>
            <a:spLocks noGrp="1"/>
          </p:cNvSpPr>
          <p:nvPr>
            <p:ph type="sldNum" sz="quarter" idx="12"/>
          </p:nvPr>
        </p:nvSpPr>
        <p:spPr/>
        <p:txBody>
          <a:bodyPr/>
          <a:lstStyle>
            <a:lvl1pPr>
              <a:defRPr/>
            </a:lvl1pPr>
          </a:lstStyle>
          <a:p>
            <a:fld id="{44D588E4-7A70-4027-9B88-F6F1B49DDCF6}" type="slidenum">
              <a:rPr lang="en-US" altLang="en-US"/>
              <a:pPr/>
              <a:t>‹#›</a:t>
            </a:fld>
            <a:endParaRPr lang="en-US" altLang="en-US"/>
          </a:p>
        </p:txBody>
      </p:sp>
    </p:spTree>
    <p:extLst>
      <p:ext uri="{BB962C8B-B14F-4D97-AF65-F5344CB8AC3E}">
        <p14:creationId xmlns:p14="http://schemas.microsoft.com/office/powerpoint/2010/main" val="226385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8AAF7B4-F09E-47ED-97F6-CA4107C33D74}"/>
              </a:ext>
            </a:extLst>
          </p:cNvPr>
          <p:cNvSpPr>
            <a:spLocks noGrp="1"/>
          </p:cNvSpPr>
          <p:nvPr>
            <p:ph type="dt" sz="half" idx="10"/>
          </p:nvPr>
        </p:nvSpPr>
        <p:spPr/>
        <p:txBody>
          <a:bodyPr/>
          <a:lstStyle>
            <a:lvl1pPr>
              <a:defRPr/>
            </a:lvl1pPr>
          </a:lstStyle>
          <a:p>
            <a:pPr>
              <a:defRPr/>
            </a:pPr>
            <a:fld id="{3FEFAF63-AFD6-41DA-81CB-CD37091F692F}" type="datetimeFigureOut">
              <a:rPr lang="en-US" altLang="en-US"/>
              <a:pPr>
                <a:defRPr/>
              </a:pPr>
              <a:t>8/12/2024</a:t>
            </a:fld>
            <a:endParaRPr lang="en-US" altLang="en-US"/>
          </a:p>
        </p:txBody>
      </p:sp>
      <p:sp>
        <p:nvSpPr>
          <p:cNvPr id="6" name="Footer Placeholder 4">
            <a:extLst>
              <a:ext uri="{FF2B5EF4-FFF2-40B4-BE49-F238E27FC236}">
                <a16:creationId xmlns:a16="http://schemas.microsoft.com/office/drawing/2014/main" id="{E56DAC4C-DA7F-461D-A202-67FFE25B090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EA12073-BFE0-4204-AF3E-50791CD13D46}"/>
              </a:ext>
            </a:extLst>
          </p:cNvPr>
          <p:cNvSpPr>
            <a:spLocks noGrp="1"/>
          </p:cNvSpPr>
          <p:nvPr>
            <p:ph type="sldNum" sz="quarter" idx="12"/>
          </p:nvPr>
        </p:nvSpPr>
        <p:spPr/>
        <p:txBody>
          <a:bodyPr/>
          <a:lstStyle>
            <a:lvl1pPr>
              <a:defRPr/>
            </a:lvl1pPr>
          </a:lstStyle>
          <a:p>
            <a:fld id="{E9B3463E-6A20-4BFC-B245-021F0D5A98C2}" type="slidenum">
              <a:rPr lang="en-US" altLang="en-US"/>
              <a:pPr/>
              <a:t>‹#›</a:t>
            </a:fld>
            <a:endParaRPr lang="en-US" altLang="en-US"/>
          </a:p>
        </p:txBody>
      </p:sp>
    </p:spTree>
    <p:extLst>
      <p:ext uri="{BB962C8B-B14F-4D97-AF65-F5344CB8AC3E}">
        <p14:creationId xmlns:p14="http://schemas.microsoft.com/office/powerpoint/2010/main" val="3592533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22B5003-B92B-4F10-A2C7-61D6A10AA502}"/>
              </a:ext>
            </a:extLst>
          </p:cNvPr>
          <p:cNvSpPr>
            <a:spLocks noGrp="1"/>
          </p:cNvSpPr>
          <p:nvPr>
            <p:ph type="dt" sz="half" idx="10"/>
          </p:nvPr>
        </p:nvSpPr>
        <p:spPr/>
        <p:txBody>
          <a:bodyPr/>
          <a:lstStyle>
            <a:lvl1pPr>
              <a:defRPr/>
            </a:lvl1pPr>
          </a:lstStyle>
          <a:p>
            <a:pPr>
              <a:defRPr/>
            </a:pPr>
            <a:fld id="{3201C5B7-00B2-4B63-ACEE-ECABDC9A3654}" type="datetimeFigureOut">
              <a:rPr lang="en-US" altLang="en-US"/>
              <a:pPr>
                <a:defRPr/>
              </a:pPr>
              <a:t>8/12/2024</a:t>
            </a:fld>
            <a:endParaRPr lang="en-US" altLang="en-US"/>
          </a:p>
        </p:txBody>
      </p:sp>
      <p:sp>
        <p:nvSpPr>
          <p:cNvPr id="8" name="Footer Placeholder 4">
            <a:extLst>
              <a:ext uri="{FF2B5EF4-FFF2-40B4-BE49-F238E27FC236}">
                <a16:creationId xmlns:a16="http://schemas.microsoft.com/office/drawing/2014/main" id="{F9CC5FA4-DBCC-4616-A6B2-399677910E9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DC05A54-F110-4027-9F55-916B3BA4CB77}"/>
              </a:ext>
            </a:extLst>
          </p:cNvPr>
          <p:cNvSpPr>
            <a:spLocks noGrp="1"/>
          </p:cNvSpPr>
          <p:nvPr>
            <p:ph type="sldNum" sz="quarter" idx="12"/>
          </p:nvPr>
        </p:nvSpPr>
        <p:spPr/>
        <p:txBody>
          <a:bodyPr/>
          <a:lstStyle>
            <a:lvl1pPr>
              <a:defRPr/>
            </a:lvl1pPr>
          </a:lstStyle>
          <a:p>
            <a:fld id="{541049CB-9C93-4D6F-A3A7-703B2D3FB2B1}" type="slidenum">
              <a:rPr lang="en-US" altLang="en-US"/>
              <a:pPr/>
              <a:t>‹#›</a:t>
            </a:fld>
            <a:endParaRPr lang="en-US" altLang="en-US"/>
          </a:p>
        </p:txBody>
      </p:sp>
    </p:spTree>
    <p:extLst>
      <p:ext uri="{BB962C8B-B14F-4D97-AF65-F5344CB8AC3E}">
        <p14:creationId xmlns:p14="http://schemas.microsoft.com/office/powerpoint/2010/main" val="2240866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03DDEA4-7438-4D82-9495-936D3F14BF15}"/>
              </a:ext>
            </a:extLst>
          </p:cNvPr>
          <p:cNvSpPr>
            <a:spLocks noGrp="1"/>
          </p:cNvSpPr>
          <p:nvPr>
            <p:ph type="dt" sz="half" idx="10"/>
          </p:nvPr>
        </p:nvSpPr>
        <p:spPr/>
        <p:txBody>
          <a:bodyPr/>
          <a:lstStyle>
            <a:lvl1pPr>
              <a:defRPr/>
            </a:lvl1pPr>
          </a:lstStyle>
          <a:p>
            <a:pPr>
              <a:defRPr/>
            </a:pPr>
            <a:fld id="{D4A0757F-4F8A-4C9A-BCC9-15BA3DCA6676}" type="datetimeFigureOut">
              <a:rPr lang="en-US" altLang="en-US"/>
              <a:pPr>
                <a:defRPr/>
              </a:pPr>
              <a:t>8/12/2024</a:t>
            </a:fld>
            <a:endParaRPr lang="en-US" altLang="en-US"/>
          </a:p>
        </p:txBody>
      </p:sp>
      <p:sp>
        <p:nvSpPr>
          <p:cNvPr id="4" name="Footer Placeholder 4">
            <a:extLst>
              <a:ext uri="{FF2B5EF4-FFF2-40B4-BE49-F238E27FC236}">
                <a16:creationId xmlns:a16="http://schemas.microsoft.com/office/drawing/2014/main" id="{FAF407E9-E0DC-4ACB-9870-A73D56F27B0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D43B6EF-7FCF-44C8-B7C6-4002580AE7A6}"/>
              </a:ext>
            </a:extLst>
          </p:cNvPr>
          <p:cNvSpPr>
            <a:spLocks noGrp="1"/>
          </p:cNvSpPr>
          <p:nvPr>
            <p:ph type="sldNum" sz="quarter" idx="12"/>
          </p:nvPr>
        </p:nvSpPr>
        <p:spPr/>
        <p:txBody>
          <a:bodyPr/>
          <a:lstStyle>
            <a:lvl1pPr>
              <a:defRPr/>
            </a:lvl1pPr>
          </a:lstStyle>
          <a:p>
            <a:fld id="{1302872C-0E1D-4FAD-8F3E-198589D33D5B}" type="slidenum">
              <a:rPr lang="en-US" altLang="en-US"/>
              <a:pPr/>
              <a:t>‹#›</a:t>
            </a:fld>
            <a:endParaRPr lang="en-US" altLang="en-US"/>
          </a:p>
        </p:txBody>
      </p:sp>
    </p:spTree>
    <p:extLst>
      <p:ext uri="{BB962C8B-B14F-4D97-AF65-F5344CB8AC3E}">
        <p14:creationId xmlns:p14="http://schemas.microsoft.com/office/powerpoint/2010/main" val="3862993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C964B96-5879-4BB6-974B-082E32B3A500}"/>
              </a:ext>
            </a:extLst>
          </p:cNvPr>
          <p:cNvSpPr>
            <a:spLocks noGrp="1"/>
          </p:cNvSpPr>
          <p:nvPr>
            <p:ph type="dt" sz="half" idx="10"/>
          </p:nvPr>
        </p:nvSpPr>
        <p:spPr/>
        <p:txBody>
          <a:bodyPr/>
          <a:lstStyle>
            <a:lvl1pPr>
              <a:defRPr/>
            </a:lvl1pPr>
          </a:lstStyle>
          <a:p>
            <a:pPr>
              <a:defRPr/>
            </a:pPr>
            <a:fld id="{4F574A72-0F1A-4BDD-9E9D-EF43EBE74AFA}" type="datetimeFigureOut">
              <a:rPr lang="en-US" altLang="en-US"/>
              <a:pPr>
                <a:defRPr/>
              </a:pPr>
              <a:t>8/12/2024</a:t>
            </a:fld>
            <a:endParaRPr lang="en-US" altLang="en-US"/>
          </a:p>
        </p:txBody>
      </p:sp>
      <p:sp>
        <p:nvSpPr>
          <p:cNvPr id="3" name="Footer Placeholder 4">
            <a:extLst>
              <a:ext uri="{FF2B5EF4-FFF2-40B4-BE49-F238E27FC236}">
                <a16:creationId xmlns:a16="http://schemas.microsoft.com/office/drawing/2014/main" id="{DAF5C370-E512-43E6-ADDB-B2AB2D5066A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6CE0F11A-617A-458B-BD6E-7D7745DCC938}"/>
              </a:ext>
            </a:extLst>
          </p:cNvPr>
          <p:cNvSpPr>
            <a:spLocks noGrp="1"/>
          </p:cNvSpPr>
          <p:nvPr>
            <p:ph type="sldNum" sz="quarter" idx="12"/>
          </p:nvPr>
        </p:nvSpPr>
        <p:spPr/>
        <p:txBody>
          <a:bodyPr/>
          <a:lstStyle>
            <a:lvl1pPr>
              <a:defRPr/>
            </a:lvl1pPr>
          </a:lstStyle>
          <a:p>
            <a:fld id="{106C8FF3-BDDA-4A53-B4E2-1290E1047A54}" type="slidenum">
              <a:rPr lang="en-US" altLang="en-US"/>
              <a:pPr/>
              <a:t>‹#›</a:t>
            </a:fld>
            <a:endParaRPr lang="en-US" altLang="en-US"/>
          </a:p>
        </p:txBody>
      </p:sp>
    </p:spTree>
    <p:extLst>
      <p:ext uri="{BB962C8B-B14F-4D97-AF65-F5344CB8AC3E}">
        <p14:creationId xmlns:p14="http://schemas.microsoft.com/office/powerpoint/2010/main" val="3643390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96E3B1B-9903-4AB1-B9F5-E2096F222157}"/>
              </a:ext>
            </a:extLst>
          </p:cNvPr>
          <p:cNvSpPr>
            <a:spLocks noGrp="1"/>
          </p:cNvSpPr>
          <p:nvPr>
            <p:ph type="dt" sz="half" idx="10"/>
          </p:nvPr>
        </p:nvSpPr>
        <p:spPr/>
        <p:txBody>
          <a:bodyPr/>
          <a:lstStyle>
            <a:lvl1pPr>
              <a:defRPr/>
            </a:lvl1pPr>
          </a:lstStyle>
          <a:p>
            <a:pPr>
              <a:defRPr/>
            </a:pPr>
            <a:fld id="{3A1045DF-2118-4050-AA27-F905A05F7D8A}" type="datetimeFigureOut">
              <a:rPr lang="en-US" altLang="en-US"/>
              <a:pPr>
                <a:defRPr/>
              </a:pPr>
              <a:t>8/12/2024</a:t>
            </a:fld>
            <a:endParaRPr lang="en-US" altLang="en-US"/>
          </a:p>
        </p:txBody>
      </p:sp>
      <p:sp>
        <p:nvSpPr>
          <p:cNvPr id="6" name="Footer Placeholder 4">
            <a:extLst>
              <a:ext uri="{FF2B5EF4-FFF2-40B4-BE49-F238E27FC236}">
                <a16:creationId xmlns:a16="http://schemas.microsoft.com/office/drawing/2014/main" id="{7C71E4E0-3876-450B-BAB9-20BB79774D1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707F391-15BD-4353-9860-7AB94DF51C57}"/>
              </a:ext>
            </a:extLst>
          </p:cNvPr>
          <p:cNvSpPr>
            <a:spLocks noGrp="1"/>
          </p:cNvSpPr>
          <p:nvPr>
            <p:ph type="sldNum" sz="quarter" idx="12"/>
          </p:nvPr>
        </p:nvSpPr>
        <p:spPr/>
        <p:txBody>
          <a:bodyPr/>
          <a:lstStyle>
            <a:lvl1pPr>
              <a:defRPr/>
            </a:lvl1pPr>
          </a:lstStyle>
          <a:p>
            <a:fld id="{7405B9D4-9CE7-4BD7-B57F-863F23B3E414}" type="slidenum">
              <a:rPr lang="en-US" altLang="en-US"/>
              <a:pPr/>
              <a:t>‹#›</a:t>
            </a:fld>
            <a:endParaRPr lang="en-US" altLang="en-US"/>
          </a:p>
        </p:txBody>
      </p:sp>
    </p:spTree>
    <p:extLst>
      <p:ext uri="{BB962C8B-B14F-4D97-AF65-F5344CB8AC3E}">
        <p14:creationId xmlns:p14="http://schemas.microsoft.com/office/powerpoint/2010/main" val="3736752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B74B7C9-B243-448A-8F19-AF3A188CDFEF}"/>
              </a:ext>
            </a:extLst>
          </p:cNvPr>
          <p:cNvSpPr>
            <a:spLocks noGrp="1"/>
          </p:cNvSpPr>
          <p:nvPr>
            <p:ph type="dt" sz="half" idx="10"/>
          </p:nvPr>
        </p:nvSpPr>
        <p:spPr/>
        <p:txBody>
          <a:bodyPr/>
          <a:lstStyle>
            <a:lvl1pPr>
              <a:defRPr/>
            </a:lvl1pPr>
          </a:lstStyle>
          <a:p>
            <a:pPr>
              <a:defRPr/>
            </a:pPr>
            <a:fld id="{EC158DC0-27B6-4E1C-B17F-300474A89C09}" type="datetimeFigureOut">
              <a:rPr lang="en-US" altLang="en-US"/>
              <a:pPr>
                <a:defRPr/>
              </a:pPr>
              <a:t>8/12/2024</a:t>
            </a:fld>
            <a:endParaRPr lang="en-US" altLang="en-US"/>
          </a:p>
        </p:txBody>
      </p:sp>
      <p:sp>
        <p:nvSpPr>
          <p:cNvPr id="6" name="Footer Placeholder 4">
            <a:extLst>
              <a:ext uri="{FF2B5EF4-FFF2-40B4-BE49-F238E27FC236}">
                <a16:creationId xmlns:a16="http://schemas.microsoft.com/office/drawing/2014/main" id="{25756214-969D-4C44-80B6-67DCD2B3CE4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BF09326-3A3D-499F-86C2-EEAABCFD474B}"/>
              </a:ext>
            </a:extLst>
          </p:cNvPr>
          <p:cNvSpPr>
            <a:spLocks noGrp="1"/>
          </p:cNvSpPr>
          <p:nvPr>
            <p:ph type="sldNum" sz="quarter" idx="12"/>
          </p:nvPr>
        </p:nvSpPr>
        <p:spPr/>
        <p:txBody>
          <a:bodyPr/>
          <a:lstStyle>
            <a:lvl1pPr>
              <a:defRPr/>
            </a:lvl1pPr>
          </a:lstStyle>
          <a:p>
            <a:fld id="{D85EFD79-B759-428D-826E-94328DD4B703}" type="slidenum">
              <a:rPr lang="en-US" altLang="en-US"/>
              <a:pPr/>
              <a:t>‹#›</a:t>
            </a:fld>
            <a:endParaRPr lang="en-US" altLang="en-US"/>
          </a:p>
        </p:txBody>
      </p:sp>
    </p:spTree>
    <p:extLst>
      <p:ext uri="{BB962C8B-B14F-4D97-AF65-F5344CB8AC3E}">
        <p14:creationId xmlns:p14="http://schemas.microsoft.com/office/powerpoint/2010/main" val="2998848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8A515F-37F4-406F-B508-D83C04ED1489}"/>
              </a:ext>
            </a:extLst>
          </p:cNvPr>
          <p:cNvSpPr>
            <a:spLocks noGrp="1"/>
          </p:cNvSpPr>
          <p:nvPr>
            <p:ph type="title"/>
          </p:nvPr>
        </p:nvSpPr>
        <p:spPr bwMode="auto">
          <a:xfrm>
            <a:off x="388938" y="403225"/>
            <a:ext cx="6994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BE52F86-D63E-4276-BAA4-93849C1354C3}"/>
              </a:ext>
            </a:extLst>
          </p:cNvPr>
          <p:cNvSpPr>
            <a:spLocks noGrp="1"/>
          </p:cNvSpPr>
          <p:nvPr>
            <p:ph type="body" idx="1"/>
          </p:nvPr>
        </p:nvSpPr>
        <p:spPr bwMode="auto">
          <a:xfrm>
            <a:off x="388938" y="2346325"/>
            <a:ext cx="6994525"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FC836A7-FA97-4F07-9FB0-AA68F2ACB8A3}"/>
              </a:ext>
            </a:extLst>
          </p:cNvPr>
          <p:cNvSpPr>
            <a:spLocks noGrp="1"/>
          </p:cNvSpPr>
          <p:nvPr>
            <p:ph type="dt" sz="half" idx="2"/>
          </p:nvPr>
        </p:nvSpPr>
        <p:spPr>
          <a:xfrm>
            <a:off x="388938" y="9323388"/>
            <a:ext cx="1812925" cy="534987"/>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EA8A980F-B5A2-4EB9-872F-C2928AB1FF3C}" type="datetimeFigureOut">
              <a:rPr lang="en-US" altLang="en-US"/>
              <a:pPr>
                <a:defRPr/>
              </a:pPr>
              <a:t>8/12/2024</a:t>
            </a:fld>
            <a:endParaRPr lang="en-US" altLang="en-US"/>
          </a:p>
        </p:txBody>
      </p:sp>
      <p:sp>
        <p:nvSpPr>
          <p:cNvPr id="5" name="Footer Placeholder 4">
            <a:extLst>
              <a:ext uri="{FF2B5EF4-FFF2-40B4-BE49-F238E27FC236}">
                <a16:creationId xmlns:a16="http://schemas.microsoft.com/office/drawing/2014/main" id="{4FB591B8-B45F-495D-8E6C-64FF4976A37D}"/>
              </a:ext>
            </a:extLst>
          </p:cNvPr>
          <p:cNvSpPr>
            <a:spLocks noGrp="1"/>
          </p:cNvSpPr>
          <p:nvPr>
            <p:ph type="ftr" sz="quarter" idx="3"/>
          </p:nvPr>
        </p:nvSpPr>
        <p:spPr>
          <a:xfrm>
            <a:off x="2655888" y="9323388"/>
            <a:ext cx="2460625" cy="53498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AA77BF18-8DC4-494D-BC4C-9DCF7A216F3E}"/>
              </a:ext>
            </a:extLst>
          </p:cNvPr>
          <p:cNvSpPr>
            <a:spLocks noGrp="1"/>
          </p:cNvSpPr>
          <p:nvPr>
            <p:ph type="sldNum" sz="quarter" idx="4"/>
          </p:nvPr>
        </p:nvSpPr>
        <p:spPr>
          <a:xfrm>
            <a:off x="5570538" y="9323388"/>
            <a:ext cx="1812925" cy="53498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42230573-56F0-4839-9661-11F0DA3B8BD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image" Target="../media/image2.emf"/><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www.westada.org/domain/4851" TargetMode="External"/><Relationship Id="rId11" Type="http://schemas.openxmlformats.org/officeDocument/2006/relationships/image" Target="../media/image7.png"/><Relationship Id="rId5" Type="http://schemas.openxmlformats.org/officeDocument/2006/relationships/hyperlink" Target="https://www.commoncurriculum.com/planbooks/66ba123ffec9c90001f23264/planner/week?date=2024-08-15&amp;hideNav=true" TargetMode="External"/><Relationship Id="rId10" Type="http://schemas.openxmlformats.org/officeDocument/2006/relationships/image" Target="../media/image6.png"/><Relationship Id="rId4" Type="http://schemas.openxmlformats.org/officeDocument/2006/relationships/hyperlink" Target="https://app.schoology.com/login?destination=resources%2Fmy%2F2282146990%3Ff%3D148112619#/resources/my/2282146990?f=148112619" TargetMode="External"/><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acintosh HD:Users:tamaragorosave:Desktop:Clip Art:Grepic_Chalkboard_Paper:chalkboard7.jpg">
            <a:extLst>
              <a:ext uri="{FF2B5EF4-FFF2-40B4-BE49-F238E27FC236}">
                <a16:creationId xmlns:a16="http://schemas.microsoft.com/office/drawing/2014/main" id="{0504F37C-CAC9-4BF4-A1D8-F0A6FB78B158}"/>
              </a:ext>
            </a:extLst>
          </p:cNvPr>
          <p:cNvPicPr/>
          <p:nvPr/>
        </p:nvPicPr>
        <p:blipFill>
          <a:blip r:embed="rId2">
            <a:alphaModFix amt="90000"/>
            <a:extLst>
              <a:ext uri="{28A0092B-C50C-407E-A947-70E740481C1C}">
                <a14:useLocalDpi xmlns:a14="http://schemas.microsoft.com/office/drawing/2010/main" val="0"/>
              </a:ext>
            </a:extLst>
          </a:blip>
          <a:srcRect/>
          <a:stretch>
            <a:fillRect/>
          </a:stretch>
        </p:blipFill>
        <p:spPr bwMode="auto">
          <a:xfrm>
            <a:off x="233271" y="207320"/>
            <a:ext cx="7309102" cy="1387094"/>
          </a:xfrm>
          <a:prstGeom prst="roundRect">
            <a:avLst>
              <a:gd name="adj" fmla="val 8594"/>
            </a:avLst>
          </a:prstGeom>
          <a:solidFill>
            <a:srgbClr val="FFFFFF">
              <a:shade val="85000"/>
            </a:srgbClr>
          </a:solidFill>
          <a:ln>
            <a:noFill/>
          </a:ln>
          <a:effectLst/>
        </p:spPr>
      </p:pic>
      <p:sp>
        <p:nvSpPr>
          <p:cNvPr id="2051" name="TextBox 7">
            <a:extLst>
              <a:ext uri="{FF2B5EF4-FFF2-40B4-BE49-F238E27FC236}">
                <a16:creationId xmlns:a16="http://schemas.microsoft.com/office/drawing/2014/main" id="{4624D456-7391-429F-98F6-B4606F412288}"/>
              </a:ext>
            </a:extLst>
          </p:cNvPr>
          <p:cNvSpPr txBox="1">
            <a:spLocks noChangeArrowheads="1"/>
          </p:cNvSpPr>
          <p:nvPr/>
        </p:nvSpPr>
        <p:spPr bwMode="auto">
          <a:xfrm>
            <a:off x="2073275" y="114300"/>
            <a:ext cx="3784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defRPr/>
            </a:pPr>
            <a:endParaRPr lang="en-US" altLang="en-US" sz="1200">
              <a:solidFill>
                <a:schemeClr val="bg1"/>
              </a:solidFill>
              <a:latin typeface="+mj-lt"/>
            </a:endParaRPr>
          </a:p>
        </p:txBody>
      </p:sp>
      <p:pic>
        <p:nvPicPr>
          <p:cNvPr id="2052" name="Picture 10">
            <a:extLst>
              <a:ext uri="{FF2B5EF4-FFF2-40B4-BE49-F238E27FC236}">
                <a16:creationId xmlns:a16="http://schemas.microsoft.com/office/drawing/2014/main" id="{ABA56A44-D1F5-409C-9378-46917E180906}"/>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46075" y="260350"/>
            <a:ext cx="1131888"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45">
            <a:extLst>
              <a:ext uri="{FF2B5EF4-FFF2-40B4-BE49-F238E27FC236}">
                <a16:creationId xmlns:a16="http://schemas.microsoft.com/office/drawing/2014/main" id="{D2FF2B47-FAFB-457E-97B1-296C00E4EC00}"/>
              </a:ext>
            </a:extLst>
          </p:cNvPr>
          <p:cNvSpPr txBox="1"/>
          <p:nvPr/>
        </p:nvSpPr>
        <p:spPr>
          <a:xfrm>
            <a:off x="274638" y="322263"/>
            <a:ext cx="1263650" cy="1028700"/>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p>
            <a:pPr algn="ctr" eaLnBrk="1" fontAlgn="auto" hangingPunct="1">
              <a:lnSpc>
                <a:spcPct val="75000"/>
              </a:lnSpc>
              <a:spcBef>
                <a:spcPts val="0"/>
              </a:spcBef>
              <a:spcAft>
                <a:spcPts val="0"/>
              </a:spcAft>
              <a:defRPr/>
            </a:pPr>
            <a:r>
              <a:rPr lang="en-US" sz="1200">
                <a:solidFill>
                  <a:schemeClr val="tx1"/>
                </a:solidFill>
                <a:latin typeface="+mj-lt"/>
                <a:ea typeface="Calibri"/>
                <a:cs typeface="Arial Narrow"/>
              </a:rPr>
              <a:t>Meridian Medical Arts Charter High School</a:t>
            </a:r>
          </a:p>
          <a:p>
            <a:pPr algn="ctr" eaLnBrk="1" fontAlgn="auto" hangingPunct="1">
              <a:lnSpc>
                <a:spcPct val="75000"/>
              </a:lnSpc>
              <a:spcBef>
                <a:spcPts val="0"/>
              </a:spcBef>
              <a:spcAft>
                <a:spcPts val="0"/>
              </a:spcAft>
              <a:defRPr/>
            </a:pPr>
            <a:endParaRPr lang="en-US" sz="1200">
              <a:solidFill>
                <a:schemeClr val="tx1"/>
              </a:solidFill>
              <a:latin typeface="+mj-lt"/>
              <a:ea typeface="Calibri"/>
              <a:cs typeface="Arial Narrow"/>
            </a:endParaRPr>
          </a:p>
          <a:p>
            <a:pPr algn="ctr" eaLnBrk="1" fontAlgn="auto" hangingPunct="1">
              <a:lnSpc>
                <a:spcPct val="75000"/>
              </a:lnSpc>
              <a:spcBef>
                <a:spcPts val="0"/>
              </a:spcBef>
              <a:spcAft>
                <a:spcPts val="0"/>
              </a:spcAft>
              <a:defRPr/>
            </a:pPr>
            <a:r>
              <a:rPr lang="en-US" sz="1200">
                <a:solidFill>
                  <a:schemeClr val="tx1"/>
                </a:solidFill>
                <a:latin typeface="+mj-lt"/>
                <a:ea typeface="Calibri"/>
                <a:cs typeface="Arial Narrow"/>
              </a:rPr>
              <a:t>Mrs. McClure</a:t>
            </a:r>
            <a:endParaRPr lang="en-US" sz="1200" b="1">
              <a:solidFill>
                <a:schemeClr val="tx1"/>
              </a:solidFill>
              <a:latin typeface="+mj-lt"/>
              <a:ea typeface="Calibri"/>
              <a:cs typeface="Arial Narrow"/>
            </a:endParaRPr>
          </a:p>
        </p:txBody>
      </p:sp>
      <p:sp>
        <p:nvSpPr>
          <p:cNvPr id="4" name="TextBox 3">
            <a:extLst>
              <a:ext uri="{FF2B5EF4-FFF2-40B4-BE49-F238E27FC236}">
                <a16:creationId xmlns:a16="http://schemas.microsoft.com/office/drawing/2014/main" id="{CA7DCBC6-8ADD-43DE-939E-B1A45FDBF3BA}"/>
              </a:ext>
            </a:extLst>
          </p:cNvPr>
          <p:cNvSpPr txBox="1"/>
          <p:nvPr/>
        </p:nvSpPr>
        <p:spPr>
          <a:xfrm>
            <a:off x="298561" y="2255535"/>
            <a:ext cx="2919412" cy="276225"/>
          </a:xfrm>
          <a:prstGeom prst="rect">
            <a:avLst/>
          </a:prstGeom>
          <a:noFill/>
        </p:spPr>
        <p:txBody>
          <a:bodyPr>
            <a:spAutoFit/>
          </a:bodyPr>
          <a:lstStyle/>
          <a:p>
            <a:pPr algn="ctr" eaLnBrk="1" hangingPunct="1">
              <a:defRPr/>
            </a:pPr>
            <a:r>
              <a:rPr lang="en-US" sz="1200" b="1" cap="all" dirty="0">
                <a:latin typeface="Arial Black" panose="020B0A04020102020204" pitchFamily="34" charset="0"/>
                <a:ea typeface="ＭＳ Ｐゴシック" charset="0"/>
                <a:cs typeface="Arial Black"/>
              </a:rPr>
              <a:t>How to contact me</a:t>
            </a:r>
          </a:p>
        </p:txBody>
      </p:sp>
      <p:cxnSp>
        <p:nvCxnSpPr>
          <p:cNvPr id="6" name="Straight Connector 5">
            <a:extLst>
              <a:ext uri="{FF2B5EF4-FFF2-40B4-BE49-F238E27FC236}">
                <a16:creationId xmlns:a16="http://schemas.microsoft.com/office/drawing/2014/main" id="{91A28890-CA50-4A86-8988-274AEB839FFC}"/>
              </a:ext>
            </a:extLst>
          </p:cNvPr>
          <p:cNvCxnSpPr>
            <a:cxnSpLocks noChangeShapeType="1"/>
          </p:cNvCxnSpPr>
          <p:nvPr/>
        </p:nvCxnSpPr>
        <p:spPr bwMode="auto">
          <a:xfrm>
            <a:off x="3357170" y="2336038"/>
            <a:ext cx="7923" cy="2168179"/>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 name="Straight Connector 21">
            <a:extLst>
              <a:ext uri="{FF2B5EF4-FFF2-40B4-BE49-F238E27FC236}">
                <a16:creationId xmlns:a16="http://schemas.microsoft.com/office/drawing/2014/main" id="{306370E1-843A-465F-BF57-A35E155B320B}"/>
              </a:ext>
            </a:extLst>
          </p:cNvPr>
          <p:cNvCxnSpPr>
            <a:cxnSpLocks noChangeShapeType="1"/>
          </p:cNvCxnSpPr>
          <p:nvPr/>
        </p:nvCxnSpPr>
        <p:spPr bwMode="auto">
          <a:xfrm flipH="1">
            <a:off x="172334" y="4504217"/>
            <a:ext cx="7323138"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066" name="TextBox 35">
            <a:extLst>
              <a:ext uri="{FF2B5EF4-FFF2-40B4-BE49-F238E27FC236}">
                <a16:creationId xmlns:a16="http://schemas.microsoft.com/office/drawing/2014/main" id="{3CE547B8-5F9E-4C4F-9604-CB0667D5F480}"/>
              </a:ext>
            </a:extLst>
          </p:cNvPr>
          <p:cNvSpPr txBox="1">
            <a:spLocks noChangeArrowheads="1"/>
          </p:cNvSpPr>
          <p:nvPr/>
        </p:nvSpPr>
        <p:spPr bwMode="auto">
          <a:xfrm>
            <a:off x="7078663" y="5499100"/>
            <a:ext cx="46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defRPr/>
            </a:pPr>
            <a:r>
              <a:rPr lang="en-US" altLang="en-US" sz="1200">
                <a:solidFill>
                  <a:schemeClr val="bg1"/>
                </a:solidFill>
                <a:latin typeface="+mj-lt"/>
              </a:rPr>
              <a:t>20%</a:t>
            </a:r>
          </a:p>
        </p:txBody>
      </p:sp>
      <p:sp>
        <p:nvSpPr>
          <p:cNvPr id="2067" name="TextBox 28">
            <a:extLst>
              <a:ext uri="{FF2B5EF4-FFF2-40B4-BE49-F238E27FC236}">
                <a16:creationId xmlns:a16="http://schemas.microsoft.com/office/drawing/2014/main" id="{BCF5E357-6DE1-46D2-AAE7-5568417BE73F}"/>
              </a:ext>
            </a:extLst>
          </p:cNvPr>
          <p:cNvSpPr txBox="1">
            <a:spLocks noChangeArrowheads="1"/>
          </p:cNvSpPr>
          <p:nvPr/>
        </p:nvSpPr>
        <p:spPr bwMode="auto">
          <a:xfrm>
            <a:off x="5937250" y="5678488"/>
            <a:ext cx="4635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defRPr/>
            </a:pPr>
            <a:r>
              <a:rPr lang="en-US" altLang="en-US" sz="1200">
                <a:solidFill>
                  <a:schemeClr val="bg1"/>
                </a:solidFill>
                <a:latin typeface="+mj-lt"/>
              </a:rPr>
              <a:t>30%</a:t>
            </a:r>
          </a:p>
        </p:txBody>
      </p:sp>
      <p:sp>
        <p:nvSpPr>
          <p:cNvPr id="2068" name="TextBox 33">
            <a:extLst>
              <a:ext uri="{FF2B5EF4-FFF2-40B4-BE49-F238E27FC236}">
                <a16:creationId xmlns:a16="http://schemas.microsoft.com/office/drawing/2014/main" id="{C6A38698-075C-46FE-AC68-28A43237C553}"/>
              </a:ext>
            </a:extLst>
          </p:cNvPr>
          <p:cNvSpPr txBox="1">
            <a:spLocks noChangeArrowheads="1"/>
          </p:cNvSpPr>
          <p:nvPr/>
        </p:nvSpPr>
        <p:spPr bwMode="auto">
          <a:xfrm>
            <a:off x="6354763" y="5681663"/>
            <a:ext cx="46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defRPr/>
            </a:pPr>
            <a:r>
              <a:rPr lang="en-US" altLang="en-US" sz="1200" dirty="0">
                <a:solidFill>
                  <a:schemeClr val="bg1"/>
                </a:solidFill>
                <a:latin typeface="+mj-lt"/>
              </a:rPr>
              <a:t>30%</a:t>
            </a:r>
          </a:p>
        </p:txBody>
      </p:sp>
      <p:sp>
        <p:nvSpPr>
          <p:cNvPr id="36" name="TextBox 35">
            <a:extLst>
              <a:ext uri="{FF2B5EF4-FFF2-40B4-BE49-F238E27FC236}">
                <a16:creationId xmlns:a16="http://schemas.microsoft.com/office/drawing/2014/main" id="{5452AB3B-B51F-4632-912D-19D7EFEB507A}"/>
              </a:ext>
            </a:extLst>
          </p:cNvPr>
          <p:cNvSpPr txBox="1"/>
          <p:nvPr/>
        </p:nvSpPr>
        <p:spPr>
          <a:xfrm>
            <a:off x="1546809" y="5910014"/>
            <a:ext cx="4114800" cy="461665"/>
          </a:xfrm>
          <a:prstGeom prst="rect">
            <a:avLst/>
          </a:prstGeom>
          <a:noFill/>
        </p:spPr>
        <p:txBody>
          <a:bodyPr>
            <a:spAutoFit/>
          </a:bodyPr>
          <a:lstStyle/>
          <a:p>
            <a:pPr algn="ctr" eaLnBrk="1" hangingPunct="1">
              <a:defRPr/>
            </a:pPr>
            <a:r>
              <a:rPr lang="en-US" sz="1200" b="1" cap="all" dirty="0">
                <a:latin typeface="Arial Black" panose="020B0A04020102020204" pitchFamily="34" charset="0"/>
                <a:ea typeface="ＭＳ Ｐゴシック" charset="0"/>
                <a:cs typeface="Arial Black"/>
              </a:rPr>
              <a:t>Classroom </a:t>
            </a:r>
            <a:br>
              <a:rPr lang="en-US" sz="1200" b="1" cap="all" dirty="0">
                <a:latin typeface="Arial Black" panose="020B0A04020102020204" pitchFamily="34" charset="0"/>
                <a:ea typeface="ＭＳ Ｐゴシック" charset="0"/>
                <a:cs typeface="Arial Black"/>
              </a:rPr>
            </a:br>
            <a:r>
              <a:rPr lang="en-US" sz="1200" b="1" cap="all" dirty="0">
                <a:latin typeface="Arial Black" panose="020B0A04020102020204" pitchFamily="34" charset="0"/>
                <a:ea typeface="ＭＳ Ｐゴシック" charset="0"/>
                <a:cs typeface="Arial Black"/>
              </a:rPr>
              <a:t>Procedures</a:t>
            </a:r>
          </a:p>
        </p:txBody>
      </p:sp>
      <p:sp>
        <p:nvSpPr>
          <p:cNvPr id="2072" name="TextBox 51">
            <a:extLst>
              <a:ext uri="{FF2B5EF4-FFF2-40B4-BE49-F238E27FC236}">
                <a16:creationId xmlns:a16="http://schemas.microsoft.com/office/drawing/2014/main" id="{CE28A843-C571-4AAD-83D6-EBB0E8EAC4E7}"/>
              </a:ext>
            </a:extLst>
          </p:cNvPr>
          <p:cNvSpPr txBox="1">
            <a:spLocks noChangeArrowheads="1"/>
          </p:cNvSpPr>
          <p:nvPr/>
        </p:nvSpPr>
        <p:spPr bwMode="auto">
          <a:xfrm>
            <a:off x="4885158" y="6200644"/>
            <a:ext cx="272064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defRPr/>
            </a:pPr>
            <a:r>
              <a:rPr lang="en-US" altLang="en-US" sz="1200" dirty="0">
                <a:latin typeface="+mj-lt"/>
              </a:rPr>
              <a:t>1. Verbal warning: the teacher provides</a:t>
            </a:r>
            <a:br>
              <a:rPr lang="en-US" altLang="en-US" sz="1200" dirty="0">
                <a:latin typeface="+mj-lt"/>
              </a:rPr>
            </a:br>
            <a:r>
              <a:rPr lang="en-US" altLang="en-US" sz="1200" dirty="0">
                <a:latin typeface="+mj-lt"/>
              </a:rPr>
              <a:t>    a verbal reminder or reprimand to</a:t>
            </a:r>
            <a:br>
              <a:rPr lang="en-US" altLang="en-US" sz="1200" dirty="0">
                <a:latin typeface="+mj-lt"/>
              </a:rPr>
            </a:br>
            <a:r>
              <a:rPr lang="en-US" altLang="en-US" sz="1200" dirty="0">
                <a:latin typeface="+mj-lt"/>
              </a:rPr>
              <a:t>     student.</a:t>
            </a:r>
          </a:p>
          <a:p>
            <a:pPr eaLnBrk="1" hangingPunct="1">
              <a:spcBef>
                <a:spcPct val="0"/>
              </a:spcBef>
              <a:buFontTx/>
              <a:buNone/>
              <a:defRPr/>
            </a:pPr>
            <a:r>
              <a:rPr lang="en-US" altLang="en-US" sz="1200" dirty="0">
                <a:latin typeface="+mj-lt"/>
              </a:rPr>
              <a:t>2. Seat change and/or last to be</a:t>
            </a:r>
            <a:br>
              <a:rPr lang="en-US" altLang="en-US" sz="1200" dirty="0">
                <a:latin typeface="+mj-lt"/>
              </a:rPr>
            </a:br>
            <a:r>
              <a:rPr lang="en-US" altLang="en-US" sz="1200" dirty="0">
                <a:latin typeface="+mj-lt"/>
              </a:rPr>
              <a:t>    dismissed from class</a:t>
            </a:r>
          </a:p>
          <a:p>
            <a:pPr eaLnBrk="1" hangingPunct="1">
              <a:spcBef>
                <a:spcPct val="0"/>
              </a:spcBef>
              <a:buFontTx/>
              <a:buNone/>
              <a:defRPr/>
            </a:pPr>
            <a:r>
              <a:rPr lang="en-US" altLang="en-US" sz="1200" dirty="0">
                <a:latin typeface="+mj-lt"/>
              </a:rPr>
              <a:t>3. Time after class and parent contact</a:t>
            </a:r>
          </a:p>
          <a:p>
            <a:pPr eaLnBrk="1" hangingPunct="1">
              <a:spcBef>
                <a:spcPct val="0"/>
              </a:spcBef>
              <a:buFontTx/>
              <a:buNone/>
              <a:defRPr/>
            </a:pPr>
            <a:r>
              <a:rPr lang="en-US" altLang="en-US" sz="1200" dirty="0">
                <a:latin typeface="+mj-lt"/>
              </a:rPr>
              <a:t>4. Parent and/or counselor contact</a:t>
            </a:r>
          </a:p>
          <a:p>
            <a:pPr eaLnBrk="1" hangingPunct="1">
              <a:spcBef>
                <a:spcPct val="0"/>
              </a:spcBef>
              <a:buNone/>
              <a:defRPr/>
            </a:pPr>
            <a:r>
              <a:rPr lang="en-US" altLang="en-US" sz="1200" dirty="0">
                <a:latin typeface="+mj-lt"/>
                <a:ea typeface="MS PGothic"/>
              </a:rPr>
              <a:t>5</a:t>
            </a:r>
            <a:r>
              <a:rPr lang="en-US" altLang="en-US" sz="1200" b="1" dirty="0">
                <a:latin typeface="+mj-lt"/>
                <a:ea typeface="MS PGothic"/>
              </a:rPr>
              <a:t>. </a:t>
            </a:r>
            <a:r>
              <a:rPr lang="en-US" altLang="en-US" sz="1200" dirty="0">
                <a:latin typeface="+mj-lt"/>
                <a:ea typeface="MS PGothic"/>
              </a:rPr>
              <a:t>Referral to administration: a student</a:t>
            </a:r>
            <a:br>
              <a:rPr lang="en-US" altLang="en-US" sz="1200" dirty="0">
                <a:latin typeface="+mj-lt"/>
                <a:ea typeface="MS PGothic"/>
              </a:rPr>
            </a:br>
            <a:r>
              <a:rPr lang="en-US" altLang="en-US" sz="1200" dirty="0">
                <a:latin typeface="+mj-lt"/>
                <a:ea typeface="MS PGothic"/>
              </a:rPr>
              <a:t>    will be immediately referred to</a:t>
            </a:r>
            <a:br>
              <a:rPr lang="en-US" altLang="en-US" sz="1200" dirty="0">
                <a:latin typeface="+mj-lt"/>
                <a:ea typeface="MS PGothic"/>
              </a:rPr>
            </a:br>
            <a:r>
              <a:rPr lang="en-US" altLang="en-US" sz="1200" dirty="0">
                <a:latin typeface="+mj-lt"/>
                <a:ea typeface="MS PGothic"/>
              </a:rPr>
              <a:t>     administration for severe behavior</a:t>
            </a:r>
            <a:br>
              <a:rPr lang="en-US" altLang="en-US" sz="1200" dirty="0">
                <a:latin typeface="+mj-lt"/>
                <a:ea typeface="MS PGothic"/>
              </a:rPr>
            </a:br>
            <a:r>
              <a:rPr lang="en-US" altLang="en-US" sz="1200" dirty="0">
                <a:latin typeface="+mj-lt"/>
                <a:ea typeface="MS PGothic"/>
              </a:rPr>
              <a:t>     problems.</a:t>
            </a:r>
            <a:br>
              <a:rPr lang="en-US" altLang="en-US" sz="1200" dirty="0">
                <a:latin typeface="+mj-lt"/>
                <a:ea typeface="MS PGothic"/>
              </a:rPr>
            </a:br>
            <a:endParaRPr lang="en-US" altLang="en-US" sz="1200" dirty="0">
              <a:latin typeface="+mj-lt"/>
              <a:cs typeface="Calibri"/>
            </a:endParaRPr>
          </a:p>
        </p:txBody>
      </p:sp>
      <p:graphicFrame>
        <p:nvGraphicFramePr>
          <p:cNvPr id="57" name="Table 56">
            <a:extLst>
              <a:ext uri="{FF2B5EF4-FFF2-40B4-BE49-F238E27FC236}">
                <a16:creationId xmlns:a16="http://schemas.microsoft.com/office/drawing/2014/main" id="{9D649C54-2211-491D-921C-42A320232D7D}"/>
              </a:ext>
            </a:extLst>
          </p:cNvPr>
          <p:cNvGraphicFramePr>
            <a:graphicFrameLocks noGrp="1"/>
          </p:cNvGraphicFramePr>
          <p:nvPr>
            <p:extLst>
              <p:ext uri="{D42A27DB-BD31-4B8C-83A1-F6EECF244321}">
                <p14:modId xmlns:p14="http://schemas.microsoft.com/office/powerpoint/2010/main" val="2223341856"/>
              </p:ext>
            </p:extLst>
          </p:nvPr>
        </p:nvGraphicFramePr>
        <p:xfrm>
          <a:off x="676359" y="2519982"/>
          <a:ext cx="2964821" cy="2838897"/>
        </p:xfrm>
        <a:graphic>
          <a:graphicData uri="http://schemas.openxmlformats.org/drawingml/2006/table">
            <a:tbl>
              <a:tblPr firstRow="1" bandRow="1">
                <a:tableStyleId>{2D5ABB26-0587-4C30-8999-92F81FD0307C}</a:tableStyleId>
              </a:tblPr>
              <a:tblGrid>
                <a:gridCol w="2964821">
                  <a:extLst>
                    <a:ext uri="{9D8B030D-6E8A-4147-A177-3AD203B41FA5}">
                      <a16:colId xmlns:a16="http://schemas.microsoft.com/office/drawing/2014/main" val="20000"/>
                    </a:ext>
                  </a:extLst>
                </a:gridCol>
              </a:tblGrid>
              <a:tr h="236971">
                <a:tc>
                  <a:txBody>
                    <a:bodyPr/>
                    <a:lstStyle/>
                    <a:p>
                      <a:r>
                        <a:rPr lang="en-US" sz="1200" dirty="0">
                          <a:latin typeface="+mj-lt"/>
                          <a:cs typeface="Arial Narrow"/>
                        </a:rPr>
                        <a:t>McClure.Christa@westada.org</a:t>
                      </a:r>
                    </a:p>
                  </a:txBody>
                  <a:tcPr marL="91444" marR="91444" marT="45730" marB="45730" anchor="ctr"/>
                </a:tc>
                <a:extLst>
                  <a:ext uri="{0D108BD9-81ED-4DB2-BD59-A6C34878D82A}">
                    <a16:rowId xmlns:a16="http://schemas.microsoft.com/office/drawing/2014/main" val="10000"/>
                  </a:ext>
                </a:extLst>
              </a:tr>
              <a:tr h="236971">
                <a:tc>
                  <a:txBody>
                    <a:bodyPr/>
                    <a:lstStyle/>
                    <a:p>
                      <a:r>
                        <a:rPr lang="en-US" sz="1200" b="0" i="0" kern="1200" dirty="0">
                          <a:solidFill>
                            <a:schemeClr val="tx1"/>
                          </a:solidFill>
                          <a:effectLst/>
                          <a:latin typeface="+mj-lt"/>
                          <a:ea typeface="+mn-ea"/>
                          <a:cs typeface="+mn-cs"/>
                        </a:rPr>
                        <a:t>208-855-4075</a:t>
                      </a:r>
                      <a:endParaRPr lang="en-US" sz="1200" dirty="0">
                        <a:latin typeface="+mj-lt"/>
                        <a:cs typeface="Arial Narrow"/>
                      </a:endParaRPr>
                    </a:p>
                  </a:txBody>
                  <a:tcPr marL="91444" marR="91444" marT="45730" marB="45730" anchor="ctr"/>
                </a:tc>
                <a:extLst>
                  <a:ext uri="{0D108BD9-81ED-4DB2-BD59-A6C34878D82A}">
                    <a16:rowId xmlns:a16="http://schemas.microsoft.com/office/drawing/2014/main" val="10001"/>
                  </a:ext>
                </a:extLst>
              </a:tr>
              <a:tr h="351491">
                <a:tc>
                  <a:txBody>
                    <a:bodyPr/>
                    <a:lstStyle/>
                    <a:p>
                      <a:pPr lvl="0" algn="l">
                        <a:lnSpc>
                          <a:spcPct val="100000"/>
                        </a:lnSpc>
                        <a:spcBef>
                          <a:spcPts val="0"/>
                        </a:spcBef>
                        <a:spcAft>
                          <a:spcPts val="0"/>
                        </a:spcAft>
                        <a:buNone/>
                      </a:pPr>
                      <a:r>
                        <a:rPr lang="en-US" sz="1200" b="0" i="0" u="none" strike="noStrike" noProof="0" dirty="0">
                          <a:latin typeface="+mj-lt"/>
                        </a:rPr>
                        <a:t>Use </a:t>
                      </a:r>
                      <a:r>
                        <a:rPr lang="en-US" sz="1200" b="1" i="0" u="none" strike="noStrike" noProof="0" dirty="0">
                          <a:latin typeface="+mj-lt"/>
                          <a:hlinkClick r:id="rId4"/>
                        </a:rPr>
                        <a:t>Schoology</a:t>
                      </a:r>
                      <a:r>
                        <a:rPr lang="en-US" sz="1200" b="0" i="0" u="none" strike="noStrike" noProof="0" dirty="0">
                          <a:latin typeface="+mj-lt"/>
                        </a:rPr>
                        <a:t> to communicate with me </a:t>
                      </a:r>
                      <a:br>
                        <a:rPr lang="en-US" sz="1200" b="0" i="0" u="none" strike="noStrike" noProof="0" dirty="0">
                          <a:latin typeface="+mj-lt"/>
                        </a:rPr>
                      </a:br>
                      <a:r>
                        <a:rPr lang="en-US" sz="1200" b="0" i="0" u="none" strike="noStrike" noProof="0" dirty="0">
                          <a:latin typeface="+mj-lt"/>
                        </a:rPr>
                        <a:t>and access assignments.</a:t>
                      </a:r>
                      <a:br>
                        <a:rPr lang="en-US" sz="1200" b="0" i="0" u="none" strike="noStrike" noProof="0" dirty="0">
                          <a:latin typeface="+mj-lt"/>
                        </a:rPr>
                      </a:br>
                      <a:endParaRPr lang="en-US" sz="1200" b="0" i="0" u="none" strike="noStrike" noProof="0" dirty="0">
                        <a:latin typeface="+mj-lt"/>
                      </a:endParaRPr>
                    </a:p>
                    <a:p>
                      <a:pPr lvl="0" algn="l">
                        <a:lnSpc>
                          <a:spcPct val="100000"/>
                        </a:lnSpc>
                        <a:spcBef>
                          <a:spcPts val="0"/>
                        </a:spcBef>
                        <a:spcAft>
                          <a:spcPts val="0"/>
                        </a:spcAft>
                        <a:buNone/>
                      </a:pPr>
                      <a:r>
                        <a:rPr lang="en-US" sz="1200" b="0" i="0" u="none" strike="noStrike" noProof="0" dirty="0">
                          <a:latin typeface="+mj-lt"/>
                        </a:rPr>
                        <a:t>Check </a:t>
                      </a:r>
                      <a:r>
                        <a:rPr lang="en-US" sz="1200" b="0" i="0" u="none" strike="noStrike" noProof="0" dirty="0">
                          <a:latin typeface="+mj-lt"/>
                          <a:hlinkClick r:id="rId5"/>
                        </a:rPr>
                        <a:t>Common Curriculum </a:t>
                      </a:r>
                      <a:r>
                        <a:rPr lang="en-US" sz="1200" b="0" i="0" u="none" strike="noStrike" noProof="0" dirty="0">
                          <a:latin typeface="+mj-lt"/>
                        </a:rPr>
                        <a:t>for weekly </a:t>
                      </a:r>
                    </a:p>
                    <a:p>
                      <a:pPr lvl="0" algn="l">
                        <a:lnSpc>
                          <a:spcPct val="100000"/>
                        </a:lnSpc>
                        <a:spcBef>
                          <a:spcPts val="0"/>
                        </a:spcBef>
                        <a:spcAft>
                          <a:spcPts val="0"/>
                        </a:spcAft>
                        <a:buNone/>
                      </a:pPr>
                      <a:r>
                        <a:rPr lang="en-US" sz="1200" b="0" i="0" u="none" strike="noStrike" noProof="0" dirty="0">
                          <a:latin typeface="+mj-lt"/>
                        </a:rPr>
                        <a:t>class agendas.</a:t>
                      </a:r>
                      <a:br>
                        <a:rPr lang="en-US" sz="1200" b="0" i="0" u="none" strike="noStrike" noProof="0" dirty="0">
                          <a:latin typeface="+mj-lt"/>
                        </a:rPr>
                      </a:br>
                      <a:br>
                        <a:rPr lang="en-US" sz="1200" b="0" i="0" u="none" strike="noStrike" noProof="0" dirty="0">
                          <a:latin typeface="+mj-lt"/>
                        </a:rPr>
                      </a:br>
                      <a:r>
                        <a:rPr lang="en-US" sz="1200" dirty="0">
                          <a:latin typeface="+mj-lt"/>
                          <a:cs typeface="Arial Narrow"/>
                        </a:rPr>
                        <a:t>Check </a:t>
                      </a:r>
                      <a:r>
                        <a:rPr lang="en-US" sz="1200" b="1" dirty="0">
                          <a:latin typeface="+mj-lt"/>
                          <a:cs typeface="Arial Narrow"/>
                          <a:hlinkClick r:id="rId6"/>
                        </a:rPr>
                        <a:t>PowerSchool</a:t>
                      </a:r>
                      <a:r>
                        <a:rPr lang="en-US" sz="1200" dirty="0">
                          <a:latin typeface="+mj-lt"/>
                          <a:cs typeface="Arial Narrow"/>
                        </a:rPr>
                        <a:t> for grades.</a:t>
                      </a:r>
                      <a:endParaRPr lang="en-US" sz="1200" baseline="0" dirty="0">
                        <a:latin typeface="+mj-lt"/>
                        <a:cs typeface="Arial Narrow"/>
                      </a:endParaRPr>
                    </a:p>
                    <a:p>
                      <a:pPr marL="0" marR="0" lvl="0" indent="0" algn="l" defTabSz="457200" rtl="0" eaLnBrk="1" fontAlgn="auto" latinLnBrk="0" hangingPunct="1">
                        <a:lnSpc>
                          <a:spcPct val="100000"/>
                        </a:lnSpc>
                        <a:spcBef>
                          <a:spcPts val="0"/>
                        </a:spcBef>
                        <a:spcAft>
                          <a:spcPts val="0"/>
                        </a:spcAft>
                        <a:buClrTx/>
                        <a:buSzTx/>
                        <a:buFontTx/>
                        <a:buNone/>
                        <a:tabLst/>
                        <a:defRPr/>
                      </a:pPr>
                      <a:br>
                        <a:rPr lang="en-US" sz="1200" baseline="0" dirty="0">
                          <a:highlight>
                            <a:srgbClr val="FFFF00"/>
                          </a:highlight>
                          <a:latin typeface="+mj-lt"/>
                          <a:cs typeface="Arial Narrow"/>
                        </a:rPr>
                      </a:br>
                      <a:endParaRPr lang="en-US" sz="1200" dirty="0">
                        <a:latin typeface="+mj-lt"/>
                        <a:cs typeface="Arial Narrow"/>
                      </a:endParaRPr>
                    </a:p>
                    <a:p>
                      <a:endParaRPr lang="en-US" sz="1200" dirty="0">
                        <a:highlight>
                          <a:srgbClr val="FFFF00"/>
                        </a:highlight>
                        <a:latin typeface="+mj-lt"/>
                        <a:cs typeface="Arial Narrow"/>
                      </a:endParaRPr>
                    </a:p>
                  </a:txBody>
                  <a:tcPr marL="91444" marR="91444" marT="45730" marB="45730" anchor="ctr"/>
                </a:tc>
                <a:extLst>
                  <a:ext uri="{0D108BD9-81ED-4DB2-BD59-A6C34878D82A}">
                    <a16:rowId xmlns:a16="http://schemas.microsoft.com/office/drawing/2014/main" val="10002"/>
                  </a:ext>
                </a:extLst>
              </a:tr>
              <a:tr h="369957">
                <a:tc>
                  <a:txBody>
                    <a:bodyPr/>
                    <a:lstStyle/>
                    <a:p>
                      <a:endParaRPr lang="en-US" sz="1200" dirty="0">
                        <a:latin typeface="Arial Narrow"/>
                        <a:cs typeface="Arial Narrow"/>
                      </a:endParaRPr>
                    </a:p>
                  </a:txBody>
                  <a:tcPr marL="91444" marR="91444" marT="45730" marB="45730" anchor="ctr"/>
                </a:tc>
                <a:extLst>
                  <a:ext uri="{0D108BD9-81ED-4DB2-BD59-A6C34878D82A}">
                    <a16:rowId xmlns:a16="http://schemas.microsoft.com/office/drawing/2014/main" val="10003"/>
                  </a:ext>
                </a:extLst>
              </a:tr>
            </a:tbl>
          </a:graphicData>
        </a:graphic>
      </p:graphicFrame>
      <p:cxnSp>
        <p:nvCxnSpPr>
          <p:cNvPr id="44" name="Straight Connector 43">
            <a:extLst>
              <a:ext uri="{FF2B5EF4-FFF2-40B4-BE49-F238E27FC236}">
                <a16:creationId xmlns:a16="http://schemas.microsoft.com/office/drawing/2014/main" id="{E61147B3-41D0-4AF6-ADAB-B4AB501DCBE5}"/>
              </a:ext>
            </a:extLst>
          </p:cNvPr>
          <p:cNvCxnSpPr>
            <a:cxnSpLocks noChangeShapeType="1"/>
          </p:cNvCxnSpPr>
          <p:nvPr/>
        </p:nvCxnSpPr>
        <p:spPr bwMode="auto">
          <a:xfrm flipH="1">
            <a:off x="85818" y="2236005"/>
            <a:ext cx="7496175" cy="22225"/>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084" name="TextBox 8">
            <a:extLst>
              <a:ext uri="{FF2B5EF4-FFF2-40B4-BE49-F238E27FC236}">
                <a16:creationId xmlns:a16="http://schemas.microsoft.com/office/drawing/2014/main" id="{EB775A49-43E8-43C1-96CE-7A7D359450DE}"/>
              </a:ext>
            </a:extLst>
          </p:cNvPr>
          <p:cNvSpPr txBox="1">
            <a:spLocks noChangeArrowheads="1"/>
          </p:cNvSpPr>
          <p:nvPr/>
        </p:nvSpPr>
        <p:spPr bwMode="auto">
          <a:xfrm>
            <a:off x="64386" y="1667846"/>
            <a:ext cx="75390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None/>
              <a:defRPr/>
            </a:pPr>
            <a:r>
              <a:rPr lang="en-US" altLang="en-US" sz="1200">
                <a:latin typeface="+mj-lt"/>
                <a:ea typeface="MS PGothic"/>
              </a:rPr>
              <a:t>Hello and welcome to the new school year! I am thrilled to part of the MMACHS community for another year and </a:t>
            </a:r>
            <a:br>
              <a:rPr lang="en-US" altLang="en-US" sz="1200">
                <a:latin typeface="+mj-lt"/>
              </a:rPr>
            </a:br>
            <a:r>
              <a:rPr lang="en-US" altLang="en-US" sz="1200">
                <a:latin typeface="+mj-lt"/>
                <a:ea typeface="MS PGothic"/>
              </a:rPr>
              <a:t>I am excited to be working with your son or daughter. I’m looking forward to a wonderful year!</a:t>
            </a:r>
          </a:p>
        </p:txBody>
      </p:sp>
      <p:pic>
        <p:nvPicPr>
          <p:cNvPr id="2" name="Picture 1" descr="clock.png">
            <a:extLst>
              <a:ext uri="{FF2B5EF4-FFF2-40B4-BE49-F238E27FC236}">
                <a16:creationId xmlns:a16="http://schemas.microsoft.com/office/drawing/2014/main" id="{6759A237-D293-4CEA-813D-EC147E595E3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1568113" y="3544888"/>
            <a:ext cx="36195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9" name="Rectangle 4">
            <a:extLst>
              <a:ext uri="{FF2B5EF4-FFF2-40B4-BE49-F238E27FC236}">
                <a16:creationId xmlns:a16="http://schemas.microsoft.com/office/drawing/2014/main" id="{87FD1A35-D444-49C7-B325-4898492E73D4}"/>
              </a:ext>
            </a:extLst>
          </p:cNvPr>
          <p:cNvSpPr>
            <a:spLocks noChangeArrowheads="1"/>
          </p:cNvSpPr>
          <p:nvPr/>
        </p:nvSpPr>
        <p:spPr bwMode="auto">
          <a:xfrm>
            <a:off x="85818" y="4343677"/>
            <a:ext cx="754697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br>
              <a:rPr lang="en-US" altLang="en-US" sz="1200" b="1" dirty="0">
                <a:solidFill>
                  <a:srgbClr val="000000"/>
                </a:solidFill>
                <a:latin typeface="Arial Black"/>
                <a:ea typeface="MS PGothic"/>
              </a:rPr>
            </a:br>
            <a:r>
              <a:rPr lang="en-US" altLang="en-US" sz="1200" b="1" dirty="0">
                <a:solidFill>
                  <a:srgbClr val="000000"/>
                </a:solidFill>
                <a:latin typeface="Arial Black"/>
                <a:ea typeface="MS PGothic"/>
              </a:rPr>
              <a:t>CLASS OBJECTIVE </a:t>
            </a:r>
            <a:br>
              <a:rPr lang="en-US" altLang="en-US" sz="1200" b="1" dirty="0"/>
            </a:br>
            <a:r>
              <a:rPr lang="en-US" sz="1200" dirty="0">
                <a:latin typeface="Calibri"/>
                <a:ea typeface="MS PGothic"/>
                <a:cs typeface="Calibri"/>
              </a:rPr>
              <a:t>Considerable time will be devoted to analyzing literature through discussion and writing in multiple genres. Students </a:t>
            </a:r>
            <a:br>
              <a:rPr lang="en-US" sz="1200" dirty="0">
                <a:latin typeface="Calibri"/>
                <a:ea typeface="MS PGothic"/>
                <a:cs typeface="Calibri"/>
              </a:rPr>
            </a:br>
            <a:r>
              <a:rPr lang="en-US" sz="1200" dirty="0">
                <a:latin typeface="Calibri"/>
                <a:ea typeface="MS PGothic"/>
                <a:cs typeface="Calibri"/>
              </a:rPr>
              <a:t>must think critically about the various pieces of literature we cover and then use their skills to develop relationships and connections between the pieces we read and the world in which we live.​ Additionally, this class is offered as a concurrent credit course through ISU during Spring Semester. The course is called Eng 1175 Literature and Ideas. More information about the course syllabus and dual enrollment regarding this class will follow as we get closer to  Spring Semester.​</a:t>
            </a:r>
            <a:br>
              <a:rPr lang="en-US" sz="1200" dirty="0">
                <a:cs typeface="Calibri"/>
              </a:rPr>
            </a:br>
            <a:r>
              <a:rPr lang="en-US" sz="1200" dirty="0">
                <a:latin typeface="Calibri"/>
                <a:ea typeface="MS PGothic"/>
                <a:cs typeface="Calibri"/>
              </a:rPr>
              <a:t>​</a:t>
            </a:r>
            <a:endParaRPr lang="en-US" altLang="en-US" sz="1200" dirty="0">
              <a:solidFill>
                <a:srgbClr val="000000"/>
              </a:solidFill>
            </a:endParaRPr>
          </a:p>
        </p:txBody>
      </p:sp>
      <p:pic>
        <p:nvPicPr>
          <p:cNvPr id="2070" name="Picture 8" descr="email.png">
            <a:extLst>
              <a:ext uri="{FF2B5EF4-FFF2-40B4-BE49-F238E27FC236}">
                <a16:creationId xmlns:a16="http://schemas.microsoft.com/office/drawing/2014/main" id="{AA7B64D5-6328-407C-8445-A0664A3319C9}"/>
              </a:ext>
            </a:extLst>
          </p:cNvPr>
          <p:cNvPicPr>
            <a:picLocks/>
          </p:cNvPicPr>
          <p:nvPr/>
        </p:nvPicPr>
        <p:blipFill>
          <a:blip r:embed="rId8">
            <a:extLst>
              <a:ext uri="{28A0092B-C50C-407E-A947-70E740481C1C}">
                <a14:useLocalDpi xmlns:a14="http://schemas.microsoft.com/office/drawing/2010/main" val="0"/>
              </a:ext>
            </a:extLst>
          </a:blip>
          <a:srcRect/>
          <a:stretch>
            <a:fillRect/>
          </a:stretch>
        </p:blipFill>
        <p:spPr bwMode="auto">
          <a:xfrm>
            <a:off x="350802" y="2431598"/>
            <a:ext cx="238125"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1" name="Picture 9" descr="phone.png">
            <a:extLst>
              <a:ext uri="{FF2B5EF4-FFF2-40B4-BE49-F238E27FC236}">
                <a16:creationId xmlns:a16="http://schemas.microsoft.com/office/drawing/2014/main" id="{8DDEF7E0-BE8A-40FA-A765-DA7516306ED7}"/>
              </a:ext>
            </a:extLst>
          </p:cNvPr>
          <p:cNvPicPr>
            <a:picLocks/>
          </p:cNvPicPr>
          <p:nvPr/>
        </p:nvPicPr>
        <p:blipFill>
          <a:blip r:embed="rId9">
            <a:extLst>
              <a:ext uri="{28A0092B-C50C-407E-A947-70E740481C1C}">
                <a14:useLocalDpi xmlns:a14="http://schemas.microsoft.com/office/drawing/2010/main" val="0"/>
              </a:ext>
            </a:extLst>
          </a:blip>
          <a:srcRect/>
          <a:stretch>
            <a:fillRect/>
          </a:stretch>
        </p:blipFill>
        <p:spPr bwMode="auto">
          <a:xfrm>
            <a:off x="360474" y="2742635"/>
            <a:ext cx="2555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4" descr="To Do List.png">
            <a:extLst>
              <a:ext uri="{FF2B5EF4-FFF2-40B4-BE49-F238E27FC236}">
                <a16:creationId xmlns:a16="http://schemas.microsoft.com/office/drawing/2014/main" id="{311D2AB9-5A66-4BC6-8D2C-4665F4888AF0}"/>
              </a:ext>
            </a:extLst>
          </p:cNvPr>
          <p:cNvPicPr>
            <a:picLocks/>
          </p:cNvPicPr>
          <p:nvPr/>
        </p:nvPicPr>
        <p:blipFill>
          <a:blip r:embed="rId10">
            <a:extLst>
              <a:ext uri="{28A0092B-C50C-407E-A947-70E740481C1C}">
                <a14:useLocalDpi xmlns:a14="http://schemas.microsoft.com/office/drawing/2010/main" val="0"/>
              </a:ext>
            </a:extLst>
          </a:blip>
          <a:srcRect/>
          <a:stretch>
            <a:fillRect/>
          </a:stretch>
        </p:blipFill>
        <p:spPr bwMode="auto">
          <a:xfrm>
            <a:off x="385063" y="4045903"/>
            <a:ext cx="261938"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3" name="Straight Connector 42">
            <a:extLst>
              <a:ext uri="{FF2B5EF4-FFF2-40B4-BE49-F238E27FC236}">
                <a16:creationId xmlns:a16="http://schemas.microsoft.com/office/drawing/2014/main" id="{FF6BA879-C6B0-413D-BBA6-023FE001F557}"/>
              </a:ext>
            </a:extLst>
          </p:cNvPr>
          <p:cNvCxnSpPr>
            <a:cxnSpLocks noChangeShapeType="1"/>
          </p:cNvCxnSpPr>
          <p:nvPr/>
        </p:nvCxnSpPr>
        <p:spPr bwMode="auto">
          <a:xfrm flipH="1">
            <a:off x="114334" y="5873726"/>
            <a:ext cx="7323138"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7" name="Straight Connector 46">
            <a:extLst>
              <a:ext uri="{FF2B5EF4-FFF2-40B4-BE49-F238E27FC236}">
                <a16:creationId xmlns:a16="http://schemas.microsoft.com/office/drawing/2014/main" id="{225868C8-49B9-4374-881B-397350E229EC}"/>
              </a:ext>
            </a:extLst>
          </p:cNvPr>
          <p:cNvCxnSpPr>
            <a:cxnSpLocks noChangeShapeType="1"/>
          </p:cNvCxnSpPr>
          <p:nvPr/>
        </p:nvCxnSpPr>
        <p:spPr bwMode="auto">
          <a:xfrm flipH="1">
            <a:off x="219076" y="8295138"/>
            <a:ext cx="7323137"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4" name="TextBox 33">
            <a:extLst>
              <a:ext uri="{FF2B5EF4-FFF2-40B4-BE49-F238E27FC236}">
                <a16:creationId xmlns:a16="http://schemas.microsoft.com/office/drawing/2014/main" id="{7000BF6D-FD36-494F-9FC5-277304965DEE}"/>
              </a:ext>
            </a:extLst>
          </p:cNvPr>
          <p:cNvSpPr txBox="1"/>
          <p:nvPr/>
        </p:nvSpPr>
        <p:spPr>
          <a:xfrm>
            <a:off x="3370060" y="2596432"/>
            <a:ext cx="4359965" cy="1754326"/>
          </a:xfrm>
          <a:prstGeom prst="rect">
            <a:avLst/>
          </a:prstGeom>
          <a:noFill/>
        </p:spPr>
        <p:txBody>
          <a:bodyPr wrap="square" lIns="91440" tIns="45720" rIns="91440" bIns="45720" numCol="2" anchor="t">
            <a:spAutoFit/>
          </a:bodyPr>
          <a:lstStyle/>
          <a:p>
            <a:pPr eaLnBrk="1" hangingPunct="1">
              <a:defRPr/>
            </a:pPr>
            <a:endParaRPr lang="en-US" sz="1200" dirty="0">
              <a:latin typeface="Arial Narrow" panose="020B0606020202030204" pitchFamily="34" charset="0"/>
              <a:ea typeface="ＭＳ ゴシック"/>
              <a:cs typeface="Arial Narrow"/>
            </a:endParaRPr>
          </a:p>
          <a:p>
            <a:pPr eaLnBrk="1" hangingPunct="1">
              <a:defRPr/>
            </a:pPr>
            <a:br>
              <a:rPr lang="en-US" sz="1200" dirty="0">
                <a:latin typeface="Arial Narrow" panose="020B0606020202030204" pitchFamily="34" charset="0"/>
                <a:ea typeface="ＭＳ ゴシック"/>
                <a:cs typeface="Arial Narrow"/>
              </a:rPr>
            </a:br>
            <a:endParaRPr lang="en-US" sz="1200" dirty="0">
              <a:latin typeface="Arial Narrow" panose="020B0606020202030204" pitchFamily="34" charset="0"/>
              <a:ea typeface="ＭＳ ゴシック"/>
              <a:cs typeface="Arial Narrow"/>
            </a:endParaRPr>
          </a:p>
          <a:p>
            <a:pPr>
              <a:defRPr/>
            </a:pPr>
            <a:r>
              <a:rPr lang="en-US" sz="1200" dirty="0">
                <a:latin typeface="+mj-lt"/>
                <a:ea typeface="ＭＳ Ｐゴシック"/>
                <a:cs typeface="Calibri"/>
              </a:rPr>
              <a:t>☐ </a:t>
            </a:r>
            <a:r>
              <a:rPr lang="en-US" sz="1200" dirty="0">
                <a:latin typeface="+mj-lt"/>
                <a:ea typeface="ＭＳ Ｐゴシック"/>
                <a:cs typeface="Arial Narrow"/>
              </a:rPr>
              <a:t>One college-ruled</a:t>
            </a:r>
            <a:br>
              <a:rPr lang="en-US" sz="1200" dirty="0">
                <a:latin typeface="+mj-lt"/>
                <a:ea typeface="ＭＳ Ｐゴシック" charset="0"/>
                <a:cs typeface="Arial Narrow"/>
              </a:rPr>
            </a:br>
            <a:r>
              <a:rPr lang="en-US" sz="1200" dirty="0">
                <a:latin typeface="+mj-lt"/>
                <a:ea typeface="ＭＳ Ｐゴシック"/>
                <a:cs typeface="Arial Narrow"/>
              </a:rPr>
              <a:t>      composition book</a:t>
            </a:r>
            <a:endParaRPr lang="en-US" sz="1200" dirty="0">
              <a:latin typeface="Arial Narrow" panose="020B0606020202030204" pitchFamily="34" charset="0"/>
              <a:ea typeface="ＭＳ ゴシック"/>
              <a:cs typeface="Arial Narrow"/>
            </a:endParaRPr>
          </a:p>
          <a:p>
            <a:pPr eaLnBrk="1" hangingPunct="1">
              <a:defRPr/>
            </a:pPr>
            <a:r>
              <a:rPr lang="en-US" sz="1200" dirty="0">
                <a:latin typeface="+mj-lt"/>
                <a:ea typeface="ＭＳ ゴシック"/>
                <a:cs typeface="Arial Narrow"/>
              </a:rPr>
              <a:t>☐</a:t>
            </a:r>
            <a:r>
              <a:rPr lang="en-US" sz="1200" dirty="0">
                <a:latin typeface="+mj-lt"/>
                <a:ea typeface="ＭＳ Ｐゴシック" charset="0"/>
                <a:cs typeface="Arial Narrow"/>
              </a:rPr>
              <a:t> One 1.5” to 2” 3-ring binder</a:t>
            </a:r>
            <a:br>
              <a:rPr lang="en-US" sz="1200" dirty="0">
                <a:latin typeface="+mj-lt"/>
                <a:ea typeface="ＭＳ Ｐゴシック" charset="0"/>
                <a:cs typeface="Arial Narrow"/>
              </a:rPr>
            </a:br>
            <a:r>
              <a:rPr lang="en-US" sz="1200" dirty="0">
                <a:latin typeface="+mj-lt"/>
                <a:ea typeface="ＭＳ Ｐゴシック" charset="0"/>
                <a:cs typeface="Arial Narrow"/>
              </a:rPr>
              <a:t>      with dividers</a:t>
            </a:r>
          </a:p>
          <a:p>
            <a:pPr eaLnBrk="1" hangingPunct="1">
              <a:defRPr/>
            </a:pPr>
            <a:r>
              <a:rPr lang="en-US" sz="1200" dirty="0">
                <a:latin typeface="+mj-lt"/>
                <a:ea typeface="ＭＳ ゴシック"/>
                <a:cs typeface="Arial Narrow"/>
              </a:rPr>
              <a:t>☐ </a:t>
            </a:r>
            <a:r>
              <a:rPr lang="en-US" sz="1200" dirty="0">
                <a:latin typeface="+mj-lt"/>
                <a:ea typeface="ＭＳ Ｐゴシック" charset="0"/>
                <a:cs typeface="Arial Narrow"/>
              </a:rPr>
              <a:t>College-ruled filler paper</a:t>
            </a:r>
          </a:p>
          <a:p>
            <a:pPr eaLnBrk="1" hangingPunct="1">
              <a:defRPr/>
            </a:pPr>
            <a:r>
              <a:rPr lang="en-US" sz="1200" dirty="0">
                <a:latin typeface="+mj-lt"/>
                <a:ea typeface="ＭＳ ゴシック"/>
                <a:cs typeface="Arial Narrow"/>
              </a:rPr>
              <a:t>☐ </a:t>
            </a:r>
            <a:r>
              <a:rPr lang="en-US" sz="1200" dirty="0">
                <a:latin typeface="+mj-lt"/>
                <a:ea typeface="ＭＳ Ｐゴシック" charset="0"/>
                <a:cs typeface="Arial Narrow"/>
              </a:rPr>
              <a:t>Multiple pencils</a:t>
            </a:r>
          </a:p>
          <a:p>
            <a:pPr eaLnBrk="1" hangingPunct="1">
              <a:defRPr/>
            </a:pPr>
            <a:endParaRPr lang="en-US" sz="1200" dirty="0">
              <a:latin typeface="+mj-lt"/>
              <a:ea typeface="ＭＳ ゴシック"/>
              <a:cs typeface="Arial Narrow"/>
            </a:endParaRPr>
          </a:p>
          <a:p>
            <a:pPr eaLnBrk="1" hangingPunct="1">
              <a:defRPr/>
            </a:pPr>
            <a:endParaRPr lang="en-US" sz="1200" dirty="0">
              <a:latin typeface="+mj-lt"/>
              <a:ea typeface="ＭＳ ゴシック"/>
              <a:cs typeface="Arial Narrow"/>
            </a:endParaRPr>
          </a:p>
          <a:p>
            <a:pPr eaLnBrk="1" hangingPunct="1">
              <a:defRPr/>
            </a:pPr>
            <a:endParaRPr lang="en-US" sz="1200" dirty="0">
              <a:latin typeface="+mj-lt"/>
              <a:ea typeface="ＭＳ ゴシック"/>
              <a:cs typeface="Arial Narrow"/>
            </a:endParaRPr>
          </a:p>
          <a:p>
            <a:pPr eaLnBrk="1" hangingPunct="1">
              <a:defRPr/>
            </a:pPr>
            <a:endParaRPr lang="en-US" sz="1200" dirty="0">
              <a:latin typeface="+mj-lt"/>
              <a:ea typeface="ＭＳ ゴシック"/>
              <a:cs typeface="Arial Narrow"/>
            </a:endParaRPr>
          </a:p>
          <a:p>
            <a:pPr eaLnBrk="1" hangingPunct="1">
              <a:defRPr/>
            </a:pPr>
            <a:r>
              <a:rPr lang="en-US" sz="1200" dirty="0">
                <a:latin typeface="+mj-lt"/>
                <a:ea typeface="ＭＳ ゴシック"/>
                <a:cs typeface="Arial Narrow"/>
              </a:rPr>
              <a:t>☐ </a:t>
            </a:r>
            <a:r>
              <a:rPr lang="en-US" sz="1200" dirty="0">
                <a:latin typeface="+mj-lt"/>
                <a:ea typeface="ＭＳ Ｐゴシック" charset="0"/>
                <a:cs typeface="Arial Narrow"/>
              </a:rPr>
              <a:t>Five or more highlighters</a:t>
            </a:r>
          </a:p>
          <a:p>
            <a:pPr eaLnBrk="1" hangingPunct="1">
              <a:defRPr/>
            </a:pPr>
            <a:r>
              <a:rPr lang="en-US" sz="1200" dirty="0">
                <a:latin typeface="+mj-lt"/>
                <a:ea typeface="ＭＳ ゴシック"/>
                <a:cs typeface="Arial Narrow"/>
              </a:rPr>
              <a:t>☐ </a:t>
            </a:r>
            <a:r>
              <a:rPr lang="en-US" sz="1200" dirty="0">
                <a:latin typeface="+mj-lt"/>
                <a:ea typeface="ＭＳ Ｐゴシック" charset="0"/>
                <a:cs typeface="Arial Narrow"/>
              </a:rPr>
              <a:t>One flash drive to back up</a:t>
            </a:r>
            <a:br>
              <a:rPr lang="en-US" sz="1200" dirty="0">
                <a:latin typeface="+mj-lt"/>
                <a:ea typeface="ＭＳ Ｐゴシック" charset="0"/>
                <a:cs typeface="Arial Narrow"/>
              </a:rPr>
            </a:br>
            <a:r>
              <a:rPr lang="en-US" sz="1200" dirty="0">
                <a:latin typeface="+mj-lt"/>
                <a:ea typeface="ＭＳ Ｐゴシック" charset="0"/>
                <a:cs typeface="Arial Narrow"/>
              </a:rPr>
              <a:t>     digital work</a:t>
            </a:r>
          </a:p>
          <a:p>
            <a:pPr eaLnBrk="1" hangingPunct="1">
              <a:defRPr/>
            </a:pPr>
            <a:r>
              <a:rPr lang="en-US" sz="1200" dirty="0">
                <a:latin typeface="+mj-lt"/>
                <a:ea typeface="ＭＳ ゴシック"/>
                <a:cs typeface="Arial Narrow"/>
              </a:rPr>
              <a:t>☐ </a:t>
            </a:r>
            <a:r>
              <a:rPr lang="en-US" sz="1200" dirty="0">
                <a:latin typeface="+mj-lt"/>
                <a:ea typeface="ＭＳ Ｐゴシック" charset="0"/>
                <a:cs typeface="Arial Narrow"/>
              </a:rPr>
              <a:t>Post-It notes</a:t>
            </a:r>
          </a:p>
          <a:p>
            <a:pPr eaLnBrk="1" hangingPunct="1">
              <a:defRPr/>
            </a:pPr>
            <a:r>
              <a:rPr lang="en-US" sz="1200" dirty="0">
                <a:latin typeface="+mj-lt"/>
                <a:ea typeface="ＭＳ ゴシック"/>
                <a:cs typeface="Arial Narrow"/>
              </a:rPr>
              <a:t>☐ </a:t>
            </a:r>
            <a:r>
              <a:rPr lang="en-US" sz="1200" dirty="0">
                <a:latin typeface="+mj-lt"/>
                <a:ea typeface="ＭＳ Ｐゴシック" charset="0"/>
                <a:cs typeface="Arial Narrow"/>
              </a:rPr>
              <a:t>Colored pens or pencils</a:t>
            </a:r>
          </a:p>
        </p:txBody>
      </p:sp>
      <p:pic>
        <p:nvPicPr>
          <p:cNvPr id="2076" name="Picture 4" descr="pencil.png">
            <a:extLst>
              <a:ext uri="{FF2B5EF4-FFF2-40B4-BE49-F238E27FC236}">
                <a16:creationId xmlns:a16="http://schemas.microsoft.com/office/drawing/2014/main" id="{51ED1133-7A90-4D39-B3D9-644BC20CC6B1}"/>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rot="-698023">
            <a:off x="7181699" y="3786137"/>
            <a:ext cx="374311" cy="295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TextBox 1">
            <a:extLst>
              <a:ext uri="{FF2B5EF4-FFF2-40B4-BE49-F238E27FC236}">
                <a16:creationId xmlns:a16="http://schemas.microsoft.com/office/drawing/2014/main" id="{3372DCE6-64AE-42CC-BABB-2D414E310896}"/>
              </a:ext>
            </a:extLst>
          </p:cNvPr>
          <p:cNvSpPr txBox="1">
            <a:spLocks noChangeArrowheads="1"/>
          </p:cNvSpPr>
          <p:nvPr/>
        </p:nvSpPr>
        <p:spPr bwMode="auto">
          <a:xfrm>
            <a:off x="3582072" y="2516848"/>
            <a:ext cx="37258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defRPr/>
            </a:pPr>
            <a:r>
              <a:rPr lang="en-US" altLang="en-US" sz="1200" b="1" dirty="0">
                <a:latin typeface="+mj-lt"/>
                <a:ea typeface="MS PGothic"/>
              </a:rPr>
              <a:t>These items will help students get the most out of the class and are highly recommended.</a:t>
            </a:r>
            <a:br>
              <a:rPr lang="en-US" altLang="en-US" sz="1200" b="1" dirty="0">
                <a:latin typeface="+mj-lt"/>
                <a:ea typeface="MS PGothic"/>
              </a:rPr>
            </a:br>
            <a:endParaRPr lang="en-US" altLang="en-US" sz="1200" b="1" dirty="0">
              <a:latin typeface="+mj-lt"/>
              <a:ea typeface="MS PGothic"/>
            </a:endParaRPr>
          </a:p>
        </p:txBody>
      </p:sp>
      <p:sp>
        <p:nvSpPr>
          <p:cNvPr id="38" name="TextBox 37">
            <a:extLst>
              <a:ext uri="{FF2B5EF4-FFF2-40B4-BE49-F238E27FC236}">
                <a16:creationId xmlns:a16="http://schemas.microsoft.com/office/drawing/2014/main" id="{651A0559-7E27-424C-9CDA-547E8591148F}"/>
              </a:ext>
            </a:extLst>
          </p:cNvPr>
          <p:cNvSpPr txBox="1"/>
          <p:nvPr/>
        </p:nvSpPr>
        <p:spPr>
          <a:xfrm>
            <a:off x="3965575" y="2279681"/>
            <a:ext cx="2919413" cy="276225"/>
          </a:xfrm>
          <a:prstGeom prst="rect">
            <a:avLst/>
          </a:prstGeom>
          <a:noFill/>
        </p:spPr>
        <p:txBody>
          <a:bodyPr>
            <a:spAutoFit/>
          </a:bodyPr>
          <a:lstStyle/>
          <a:p>
            <a:pPr algn="ctr" eaLnBrk="1" hangingPunct="1">
              <a:defRPr/>
            </a:pPr>
            <a:r>
              <a:rPr lang="en-US" sz="1200" b="1" cap="all" dirty="0">
                <a:latin typeface="Arial Black" panose="020B0A04020102020204" pitchFamily="34" charset="0"/>
                <a:ea typeface="ＭＳ Ｐゴシック" charset="0"/>
                <a:cs typeface="Arial Black"/>
              </a:rPr>
              <a:t>Class materials</a:t>
            </a:r>
          </a:p>
        </p:txBody>
      </p:sp>
      <p:sp>
        <p:nvSpPr>
          <p:cNvPr id="41" name="TextBox 18">
            <a:extLst>
              <a:ext uri="{FF2B5EF4-FFF2-40B4-BE49-F238E27FC236}">
                <a16:creationId xmlns:a16="http://schemas.microsoft.com/office/drawing/2014/main" id="{6F6499E0-FFB8-4AE7-828A-CEEEB4FC5DB6}"/>
              </a:ext>
            </a:extLst>
          </p:cNvPr>
          <p:cNvSpPr txBox="1">
            <a:spLocks noChangeArrowheads="1"/>
          </p:cNvSpPr>
          <p:nvPr/>
        </p:nvSpPr>
        <p:spPr bwMode="auto">
          <a:xfrm>
            <a:off x="2353395" y="6308078"/>
            <a:ext cx="257556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None/>
              <a:defRPr/>
            </a:pPr>
            <a:r>
              <a:rPr lang="en-US" altLang="en-US" sz="1200" dirty="0">
                <a:latin typeface="+mj-lt"/>
                <a:ea typeface="MS PGothic"/>
              </a:rPr>
              <a:t>1. Be in your seat when class begins. </a:t>
            </a:r>
            <a:endParaRPr lang="en-US" altLang="en-US" sz="1200" dirty="0">
              <a:latin typeface="+mj-lt"/>
              <a:cs typeface="Calibri"/>
            </a:endParaRPr>
          </a:p>
          <a:p>
            <a:pPr eaLnBrk="1" hangingPunct="1">
              <a:spcBef>
                <a:spcPct val="0"/>
              </a:spcBef>
              <a:buNone/>
              <a:defRPr/>
            </a:pPr>
            <a:r>
              <a:rPr lang="en-US" altLang="en-US" sz="1200" dirty="0">
                <a:latin typeface="+mj-lt"/>
                <a:ea typeface="MS PGothic"/>
              </a:rPr>
              <a:t>2. Bring all your supplies to class daily.</a:t>
            </a:r>
          </a:p>
          <a:p>
            <a:pPr eaLnBrk="1" hangingPunct="1">
              <a:spcBef>
                <a:spcPct val="0"/>
              </a:spcBef>
              <a:buNone/>
              <a:defRPr/>
            </a:pPr>
            <a:r>
              <a:rPr lang="en-US" altLang="en-US" sz="1200" dirty="0">
                <a:latin typeface="+mj-lt"/>
              </a:rPr>
              <a:t>3. Put a proper heading on all work.</a:t>
            </a:r>
          </a:p>
          <a:p>
            <a:pPr eaLnBrk="1" hangingPunct="1">
              <a:spcBef>
                <a:spcPct val="0"/>
              </a:spcBef>
              <a:buFontTx/>
              <a:buNone/>
              <a:defRPr/>
            </a:pPr>
            <a:r>
              <a:rPr lang="en-US" altLang="en-US" sz="1200" dirty="0">
                <a:latin typeface="+mj-lt"/>
              </a:rPr>
              <a:t>4. Phones are put away during class. </a:t>
            </a:r>
          </a:p>
          <a:p>
            <a:pPr eaLnBrk="1" hangingPunct="1">
              <a:spcBef>
                <a:spcPct val="0"/>
              </a:spcBef>
              <a:buFontTx/>
              <a:buNone/>
              <a:defRPr/>
            </a:pPr>
            <a:r>
              <a:rPr lang="en-US" altLang="en-US" sz="1200" dirty="0">
                <a:latin typeface="+mj-lt"/>
              </a:rPr>
              <a:t>5. Use restroom during passing breaks</a:t>
            </a:r>
            <a:br>
              <a:rPr lang="en-US" altLang="en-US" sz="1200" dirty="0">
                <a:latin typeface="+mj-lt"/>
              </a:rPr>
            </a:br>
            <a:r>
              <a:rPr lang="en-US" altLang="en-US" sz="1200" dirty="0">
                <a:latin typeface="+mj-lt"/>
              </a:rPr>
              <a:t>    or on your own time when possible.</a:t>
            </a:r>
          </a:p>
          <a:p>
            <a:pPr eaLnBrk="1" hangingPunct="1">
              <a:spcBef>
                <a:spcPct val="0"/>
              </a:spcBef>
              <a:buNone/>
              <a:defRPr/>
            </a:pPr>
            <a:r>
              <a:rPr lang="en-US" altLang="en-US" sz="1200" dirty="0">
                <a:latin typeface="+mj-lt"/>
                <a:ea typeface="MS PGothic"/>
              </a:rPr>
              <a:t>6. Complete all your and work and</a:t>
            </a:r>
            <a:br>
              <a:rPr lang="en-US" altLang="en-US" sz="1200" dirty="0">
                <a:latin typeface="+mj-lt"/>
                <a:ea typeface="MS PGothic"/>
              </a:rPr>
            </a:br>
            <a:r>
              <a:rPr lang="en-US" altLang="en-US" sz="1200" dirty="0">
                <a:latin typeface="+mj-lt"/>
                <a:ea typeface="MS PGothic"/>
              </a:rPr>
              <a:t>    turn it in on time.</a:t>
            </a:r>
            <a:endParaRPr lang="en-US" altLang="en-US" sz="1200" dirty="0">
              <a:latin typeface="+mj-lt"/>
              <a:ea typeface="MS PGothic"/>
              <a:cs typeface="Calibri"/>
            </a:endParaRPr>
          </a:p>
        </p:txBody>
      </p:sp>
      <p:sp>
        <p:nvSpPr>
          <p:cNvPr id="42" name="TextBox 50">
            <a:extLst>
              <a:ext uri="{FF2B5EF4-FFF2-40B4-BE49-F238E27FC236}">
                <a16:creationId xmlns:a16="http://schemas.microsoft.com/office/drawing/2014/main" id="{0AB35774-D53E-4A87-A6E2-955F1513AD5F}"/>
              </a:ext>
            </a:extLst>
          </p:cNvPr>
          <p:cNvSpPr txBox="1">
            <a:spLocks noChangeArrowheads="1"/>
          </p:cNvSpPr>
          <p:nvPr/>
        </p:nvSpPr>
        <p:spPr bwMode="auto">
          <a:xfrm>
            <a:off x="293539" y="6363294"/>
            <a:ext cx="202220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defRPr/>
            </a:pPr>
            <a:r>
              <a:rPr lang="en-US" altLang="en-US" sz="1200" dirty="0">
                <a:latin typeface="+mj-lt"/>
              </a:rPr>
              <a:t>1. Follow directions. </a:t>
            </a:r>
          </a:p>
          <a:p>
            <a:pPr eaLnBrk="1" hangingPunct="1">
              <a:spcBef>
                <a:spcPct val="0"/>
              </a:spcBef>
              <a:buNone/>
              <a:defRPr/>
            </a:pPr>
            <a:r>
              <a:rPr lang="en-US" altLang="en-US" sz="1200" dirty="0">
                <a:latin typeface="+mj-lt"/>
                <a:ea typeface="MS PGothic"/>
              </a:rPr>
              <a:t>2. Be respectful of others,</a:t>
            </a:r>
            <a:br>
              <a:rPr lang="en-US" altLang="en-US" sz="1200" dirty="0">
                <a:latin typeface="+mj-lt"/>
                <a:ea typeface="MS PGothic"/>
              </a:rPr>
            </a:br>
            <a:r>
              <a:rPr lang="en-US" altLang="en-US" sz="1200" dirty="0">
                <a:latin typeface="+mj-lt"/>
                <a:ea typeface="MS PGothic"/>
              </a:rPr>
              <a:t>    their property, space, and</a:t>
            </a:r>
            <a:br>
              <a:rPr lang="en-US" altLang="en-US" sz="1200" dirty="0">
                <a:latin typeface="+mj-lt"/>
                <a:ea typeface="MS PGothic"/>
              </a:rPr>
            </a:br>
            <a:r>
              <a:rPr lang="en-US" altLang="en-US" sz="1200" dirty="0">
                <a:latin typeface="+mj-lt"/>
                <a:ea typeface="MS PGothic"/>
              </a:rPr>
              <a:t>    their ideas.</a:t>
            </a:r>
            <a:br>
              <a:rPr lang="en-US" altLang="en-US" sz="1200" dirty="0">
                <a:latin typeface="+mj-lt"/>
              </a:rPr>
            </a:br>
            <a:r>
              <a:rPr lang="en-US" altLang="en-US" sz="1200" dirty="0">
                <a:latin typeface="+mj-lt"/>
                <a:ea typeface="MS PGothic"/>
              </a:rPr>
              <a:t>3. Enter the classroom only</a:t>
            </a:r>
            <a:br>
              <a:rPr lang="en-US" altLang="en-US" sz="1200" dirty="0">
                <a:latin typeface="+mj-lt"/>
              </a:rPr>
            </a:br>
            <a:r>
              <a:rPr lang="en-US" altLang="en-US" sz="1200" dirty="0">
                <a:latin typeface="+mj-lt"/>
                <a:ea typeface="MS PGothic"/>
              </a:rPr>
              <a:t>    when a teacher is present.</a:t>
            </a:r>
            <a:endParaRPr lang="en-US" altLang="en-US" sz="1200" dirty="0">
              <a:latin typeface="+mj-lt"/>
              <a:cs typeface="Calibri"/>
            </a:endParaRPr>
          </a:p>
          <a:p>
            <a:pPr eaLnBrk="1" hangingPunct="1">
              <a:spcBef>
                <a:spcPct val="0"/>
              </a:spcBef>
              <a:buFontTx/>
              <a:buNone/>
              <a:defRPr/>
            </a:pPr>
            <a:r>
              <a:rPr lang="en-US" altLang="en-US" sz="1200" dirty="0">
                <a:latin typeface="+mj-lt"/>
              </a:rPr>
              <a:t>4. Try your best.</a:t>
            </a:r>
          </a:p>
        </p:txBody>
      </p:sp>
      <p:sp>
        <p:nvSpPr>
          <p:cNvPr id="2081" name="TextBox 8">
            <a:extLst>
              <a:ext uri="{FF2B5EF4-FFF2-40B4-BE49-F238E27FC236}">
                <a16:creationId xmlns:a16="http://schemas.microsoft.com/office/drawing/2014/main" id="{6562577E-7630-42F4-8DBF-E421A47B28B3}"/>
              </a:ext>
            </a:extLst>
          </p:cNvPr>
          <p:cNvSpPr txBox="1">
            <a:spLocks noChangeArrowheads="1"/>
          </p:cNvSpPr>
          <p:nvPr/>
        </p:nvSpPr>
        <p:spPr bwMode="auto">
          <a:xfrm>
            <a:off x="2228850" y="1177925"/>
            <a:ext cx="3784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600" dirty="0">
                <a:solidFill>
                  <a:srgbClr val="FFFFFF"/>
                </a:solidFill>
                <a:latin typeface="Arial Black"/>
                <a:ea typeface="MS PGothic"/>
                <a:cs typeface="Arial"/>
              </a:rPr>
              <a:t>2024-2025</a:t>
            </a:r>
            <a:endParaRPr lang="en-US" altLang="en-US" sz="1600" dirty="0">
              <a:solidFill>
                <a:srgbClr val="FFFFFF"/>
              </a:solidFill>
              <a:latin typeface="Arial Black" panose="020B0A04020102020204" pitchFamily="34" charset="0"/>
              <a:cs typeface="Arial" panose="020B0604020202020204" pitchFamily="34" charset="0"/>
            </a:endParaRPr>
          </a:p>
        </p:txBody>
      </p:sp>
      <p:sp>
        <p:nvSpPr>
          <p:cNvPr id="46" name="Rectangle 45">
            <a:extLst>
              <a:ext uri="{FF2B5EF4-FFF2-40B4-BE49-F238E27FC236}">
                <a16:creationId xmlns:a16="http://schemas.microsoft.com/office/drawing/2014/main" id="{A2FBCBCC-BEAC-4A49-A7FF-D0D89F2D8882}"/>
              </a:ext>
            </a:extLst>
          </p:cNvPr>
          <p:cNvSpPr/>
          <p:nvPr/>
        </p:nvSpPr>
        <p:spPr>
          <a:xfrm>
            <a:off x="2228789" y="400041"/>
            <a:ext cx="4114800" cy="823280"/>
          </a:xfrm>
          <a:prstGeom prst="rect">
            <a:avLst/>
          </a:prstGeom>
          <a:noFill/>
          <a:ln>
            <a:noFill/>
          </a:ln>
        </p:spPr>
        <p:txBody>
          <a:bodyPr wrap="none">
            <a:prstTxWarp prst="textChevron">
              <a:avLst/>
            </a:prstTxWarp>
            <a:spAutoFit/>
          </a:bodyPr>
          <a:lstStyle/>
          <a:p>
            <a:pPr algn="ctr" eaLnBrk="1" hangingPunct="1">
              <a:defRPr/>
            </a:pPr>
            <a:r>
              <a:rPr lang="en-US" sz="4400" b="1" dirty="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a:ea typeface="ＭＳ Ｐゴシック" charset="0"/>
                <a:cs typeface="Arial"/>
              </a:rPr>
              <a:t>English 11</a:t>
            </a:r>
          </a:p>
        </p:txBody>
      </p:sp>
      <p:pic>
        <p:nvPicPr>
          <p:cNvPr id="7" name="Picture 8" descr="A picture containing drawing&#10;&#10;Description automatically generated">
            <a:extLst>
              <a:ext uri="{FF2B5EF4-FFF2-40B4-BE49-F238E27FC236}">
                <a16:creationId xmlns:a16="http://schemas.microsoft.com/office/drawing/2014/main" id="{0E579C20-CD20-4096-BB93-BE67B62BD53E}"/>
              </a:ext>
            </a:extLst>
          </p:cNvPr>
          <p:cNvPicPr>
            <a:picLocks noChangeAspect="1"/>
          </p:cNvPicPr>
          <p:nvPr/>
        </p:nvPicPr>
        <p:blipFill>
          <a:blip r:embed="rId12"/>
          <a:stretch>
            <a:fillRect/>
          </a:stretch>
        </p:blipFill>
        <p:spPr>
          <a:xfrm>
            <a:off x="279240" y="2965183"/>
            <a:ext cx="405037" cy="431240"/>
          </a:xfrm>
          <a:prstGeom prst="rect">
            <a:avLst/>
          </a:prstGeom>
        </p:spPr>
      </p:pic>
      <p:pic>
        <p:nvPicPr>
          <p:cNvPr id="16" name="Picture 15">
            <a:extLst>
              <a:ext uri="{FF2B5EF4-FFF2-40B4-BE49-F238E27FC236}">
                <a16:creationId xmlns:a16="http://schemas.microsoft.com/office/drawing/2014/main" id="{41A54AA5-B6AA-E82E-22B7-DA742455BD42}"/>
              </a:ext>
            </a:extLst>
          </p:cNvPr>
          <p:cNvPicPr>
            <a:picLocks noChangeAspect="1"/>
          </p:cNvPicPr>
          <p:nvPr/>
        </p:nvPicPr>
        <p:blipFill>
          <a:blip r:embed="rId13"/>
          <a:stretch>
            <a:fillRect/>
          </a:stretch>
        </p:blipFill>
        <p:spPr>
          <a:xfrm rot="21218162">
            <a:off x="312289" y="3468343"/>
            <a:ext cx="358210" cy="358210"/>
          </a:xfrm>
          <a:prstGeom prst="rect">
            <a:avLst/>
          </a:prstGeom>
        </p:spPr>
      </p:pic>
      <p:sp>
        <p:nvSpPr>
          <p:cNvPr id="17" name="TextBox 16">
            <a:extLst>
              <a:ext uri="{FF2B5EF4-FFF2-40B4-BE49-F238E27FC236}">
                <a16:creationId xmlns:a16="http://schemas.microsoft.com/office/drawing/2014/main" id="{6ADB34EA-0569-6010-CB0C-77815389A462}"/>
              </a:ext>
            </a:extLst>
          </p:cNvPr>
          <p:cNvSpPr txBox="1"/>
          <p:nvPr/>
        </p:nvSpPr>
        <p:spPr>
          <a:xfrm>
            <a:off x="-904304" y="5905994"/>
            <a:ext cx="4114800" cy="461665"/>
          </a:xfrm>
          <a:prstGeom prst="rect">
            <a:avLst/>
          </a:prstGeom>
          <a:noFill/>
        </p:spPr>
        <p:txBody>
          <a:bodyPr>
            <a:spAutoFit/>
          </a:bodyPr>
          <a:lstStyle/>
          <a:p>
            <a:pPr algn="ctr" eaLnBrk="1" hangingPunct="1">
              <a:defRPr/>
            </a:pPr>
            <a:r>
              <a:rPr lang="en-US" sz="1200" b="1" cap="all" dirty="0">
                <a:latin typeface="Arial Black" panose="020B0A04020102020204" pitchFamily="34" charset="0"/>
                <a:ea typeface="ＭＳ Ｐゴシック" charset="0"/>
                <a:cs typeface="Arial Black"/>
              </a:rPr>
              <a:t>Classroom </a:t>
            </a:r>
            <a:br>
              <a:rPr lang="en-US" sz="1200" b="1" cap="all" dirty="0">
                <a:latin typeface="Arial Black" panose="020B0A04020102020204" pitchFamily="34" charset="0"/>
                <a:ea typeface="ＭＳ Ｐゴシック" charset="0"/>
                <a:cs typeface="Arial Black"/>
              </a:rPr>
            </a:br>
            <a:r>
              <a:rPr lang="en-US" sz="1200" b="1" cap="all" dirty="0">
                <a:latin typeface="Arial Black" panose="020B0A04020102020204" pitchFamily="34" charset="0"/>
                <a:ea typeface="ＭＳ Ｐゴシック" charset="0"/>
                <a:cs typeface="Arial Black"/>
              </a:rPr>
              <a:t>Expectations</a:t>
            </a:r>
          </a:p>
        </p:txBody>
      </p:sp>
      <p:sp>
        <p:nvSpPr>
          <p:cNvPr id="18" name="TextBox 17">
            <a:extLst>
              <a:ext uri="{FF2B5EF4-FFF2-40B4-BE49-F238E27FC236}">
                <a16:creationId xmlns:a16="http://schemas.microsoft.com/office/drawing/2014/main" id="{ECC16AB3-06C3-2080-FCD6-B38EE92A2CDF}"/>
              </a:ext>
            </a:extLst>
          </p:cNvPr>
          <p:cNvSpPr txBox="1"/>
          <p:nvPr/>
        </p:nvSpPr>
        <p:spPr>
          <a:xfrm>
            <a:off x="4121150" y="5789125"/>
            <a:ext cx="4114800" cy="461665"/>
          </a:xfrm>
          <a:prstGeom prst="rect">
            <a:avLst/>
          </a:prstGeom>
          <a:noFill/>
        </p:spPr>
        <p:txBody>
          <a:bodyPr>
            <a:spAutoFit/>
          </a:bodyPr>
          <a:lstStyle/>
          <a:p>
            <a:pPr algn="ctr" eaLnBrk="1" hangingPunct="1">
              <a:defRPr/>
            </a:pPr>
            <a:br>
              <a:rPr lang="en-US" sz="1200" b="1" cap="all" dirty="0">
                <a:latin typeface="Arial Black" panose="020B0A04020102020204" pitchFamily="34" charset="0"/>
                <a:ea typeface="ＭＳ Ｐゴシック" charset="0"/>
                <a:cs typeface="Arial Black"/>
              </a:rPr>
            </a:br>
            <a:r>
              <a:rPr lang="en-US" sz="1200" b="1" cap="all" dirty="0">
                <a:latin typeface="Arial Black" panose="020B0A04020102020204" pitchFamily="34" charset="0"/>
                <a:ea typeface="ＭＳ Ｐゴシック" charset="0"/>
                <a:cs typeface="Arial Black"/>
              </a:rPr>
              <a:t>consequences</a:t>
            </a:r>
          </a:p>
        </p:txBody>
      </p:sp>
      <p:sp>
        <p:nvSpPr>
          <p:cNvPr id="25" name="TextBox 24">
            <a:extLst>
              <a:ext uri="{FF2B5EF4-FFF2-40B4-BE49-F238E27FC236}">
                <a16:creationId xmlns:a16="http://schemas.microsoft.com/office/drawing/2014/main" id="{F8BADCB3-6D5D-3756-2950-3B7B0268851D}"/>
              </a:ext>
            </a:extLst>
          </p:cNvPr>
          <p:cNvSpPr txBox="1"/>
          <p:nvPr/>
        </p:nvSpPr>
        <p:spPr>
          <a:xfrm>
            <a:off x="172335" y="8335423"/>
            <a:ext cx="7495132" cy="461665"/>
          </a:xfrm>
          <a:prstGeom prst="rect">
            <a:avLst/>
          </a:prstGeom>
          <a:noFill/>
        </p:spPr>
        <p:txBody>
          <a:bodyPr wrap="square">
            <a:spAutoFit/>
          </a:bodyPr>
          <a:lstStyle/>
          <a:p>
            <a:pPr eaLnBrk="1" hangingPunct="1">
              <a:spcBef>
                <a:spcPct val="0"/>
              </a:spcBef>
              <a:buNone/>
              <a:defRPr/>
            </a:pPr>
            <a:r>
              <a:rPr lang="en-US" altLang="en-US" sz="1200" dirty="0">
                <a:latin typeface="+mj-lt"/>
                <a:ea typeface="MS PGothic"/>
              </a:rPr>
              <a:t>*The Meridian Medical Arts Charter High School Parent/Student Handbook models behavior expectations for my classroom. All the rules apply. </a:t>
            </a:r>
            <a:endParaRPr lang="en-US" altLang="en-US" sz="1200" dirty="0">
              <a:latin typeface="+mj-lt"/>
            </a:endParaRPr>
          </a:p>
        </p:txBody>
      </p:sp>
      <p:cxnSp>
        <p:nvCxnSpPr>
          <p:cNvPr id="26" name="Straight Connector 25">
            <a:extLst>
              <a:ext uri="{FF2B5EF4-FFF2-40B4-BE49-F238E27FC236}">
                <a16:creationId xmlns:a16="http://schemas.microsoft.com/office/drawing/2014/main" id="{A9B7A85B-6D27-319E-091F-5EF2F5DDAF7A}"/>
              </a:ext>
            </a:extLst>
          </p:cNvPr>
          <p:cNvCxnSpPr>
            <a:cxnSpLocks noChangeShapeType="1"/>
          </p:cNvCxnSpPr>
          <p:nvPr/>
        </p:nvCxnSpPr>
        <p:spPr bwMode="auto">
          <a:xfrm flipH="1">
            <a:off x="219076" y="8819993"/>
            <a:ext cx="7323137"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9" name="TextBox 2054">
            <a:extLst>
              <a:ext uri="{FF2B5EF4-FFF2-40B4-BE49-F238E27FC236}">
                <a16:creationId xmlns:a16="http://schemas.microsoft.com/office/drawing/2014/main" id="{EAC16C00-FA08-4E09-6F0F-CBEEEBA7D9F3}"/>
              </a:ext>
            </a:extLst>
          </p:cNvPr>
          <p:cNvSpPr txBox="1">
            <a:spLocks noChangeArrowheads="1"/>
          </p:cNvSpPr>
          <p:nvPr/>
        </p:nvSpPr>
        <p:spPr bwMode="auto">
          <a:xfrm>
            <a:off x="172334" y="8864724"/>
            <a:ext cx="766563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defRPr/>
            </a:pPr>
            <a:endParaRPr lang="en-US" altLang="en-US" sz="1200" dirty="0">
              <a:latin typeface="Arial Narrow" panose="020B0606020202030204" pitchFamily="34" charset="0"/>
            </a:endParaRPr>
          </a:p>
          <a:p>
            <a:pPr eaLnBrk="1" hangingPunct="1">
              <a:spcBef>
                <a:spcPct val="0"/>
              </a:spcBef>
              <a:buNone/>
              <a:defRPr/>
            </a:pPr>
            <a:r>
              <a:rPr lang="en-US" sz="1200" dirty="0">
                <a:latin typeface="Calibri"/>
                <a:ea typeface="Times New Roman" panose="02020603050405020304" pitchFamily="18" charset="0"/>
                <a:cs typeface="Calibri"/>
              </a:rPr>
              <a:t>The grading scale for MMACHS is used for this class. </a:t>
            </a:r>
            <a:r>
              <a:rPr lang="en-US" sz="1200" i="1" dirty="0">
                <a:latin typeface="Calibri"/>
                <a:ea typeface="Times New Roman" panose="02020603050405020304" pitchFamily="18" charset="0"/>
                <a:cs typeface="Calibri"/>
              </a:rPr>
              <a:t>Please see the MMACHS Handbook for more details. </a:t>
            </a:r>
          </a:p>
          <a:p>
            <a:pPr eaLnBrk="1" hangingPunct="1">
              <a:spcBef>
                <a:spcPct val="0"/>
              </a:spcBef>
              <a:buNone/>
              <a:defRPr/>
            </a:pPr>
            <a:endParaRPr lang="en-US" altLang="en-US" sz="1200" i="1" dirty="0">
              <a:latin typeface="Calibri"/>
              <a:ea typeface="MS PGothic"/>
              <a:cs typeface="Calibri"/>
            </a:endParaRPr>
          </a:p>
          <a:p>
            <a:pPr eaLnBrk="1" hangingPunct="1">
              <a:spcBef>
                <a:spcPct val="0"/>
              </a:spcBef>
              <a:buNone/>
              <a:defRPr/>
            </a:pPr>
            <a:r>
              <a:rPr lang="en-US" altLang="en-US" sz="1200" dirty="0">
                <a:latin typeface="+mj-lt"/>
                <a:ea typeface="MS PGothic"/>
              </a:rPr>
              <a:t>Grades are calculated with </a:t>
            </a:r>
            <a:r>
              <a:rPr lang="en-US" altLang="en-US" sz="1200" i="1" dirty="0">
                <a:latin typeface="+mj-lt"/>
                <a:ea typeface="MS PGothic"/>
              </a:rPr>
              <a:t>total points </a:t>
            </a:r>
            <a:r>
              <a:rPr lang="en-US" altLang="en-US" sz="1200" dirty="0">
                <a:latin typeface="+mj-lt"/>
                <a:ea typeface="MS PGothic"/>
              </a:rPr>
              <a:t>and will be based on the following: </a:t>
            </a:r>
            <a:r>
              <a:rPr lang="en-US" sz="1200" dirty="0">
                <a:latin typeface="Calibri"/>
                <a:ea typeface="Times New Roman" panose="02020603050405020304" pitchFamily="18" charset="0"/>
                <a:cs typeface="Calibri"/>
              </a:rPr>
              <a:t>tests, quizzes, projects, homework, written responses, reading, and classroom participation. </a:t>
            </a:r>
            <a:endParaRPr lang="en-US" altLang="en-US" sz="1200" dirty="0">
              <a:latin typeface="+mj-lt"/>
              <a:cs typeface="Calibri"/>
            </a:endParaRPr>
          </a:p>
          <a:p>
            <a:pPr eaLnBrk="1" hangingPunct="1">
              <a:spcBef>
                <a:spcPct val="0"/>
              </a:spcBef>
              <a:buFont typeface="Arial" panose="020B0604020202020204" pitchFamily="34" charset="0"/>
              <a:buNone/>
              <a:defRPr/>
            </a:pPr>
            <a:endParaRPr lang="en-US" sz="1200" dirty="0">
              <a:solidFill>
                <a:srgbClr val="000000"/>
              </a:solidFill>
              <a:latin typeface="+mj-lt"/>
              <a:ea typeface="MS PGothic"/>
              <a:cs typeface="Calibri"/>
            </a:endParaRPr>
          </a:p>
          <a:p>
            <a:pPr eaLnBrk="1" hangingPunct="1">
              <a:spcBef>
                <a:spcPct val="0"/>
              </a:spcBef>
              <a:buFontTx/>
              <a:buNone/>
              <a:defRPr/>
            </a:pPr>
            <a:endParaRPr lang="en-US" altLang="en-US" sz="1200" dirty="0">
              <a:latin typeface="+mj-lt"/>
            </a:endParaRPr>
          </a:p>
          <a:p>
            <a:pPr eaLnBrk="1" hangingPunct="1">
              <a:spcBef>
                <a:spcPct val="0"/>
              </a:spcBef>
              <a:buFontTx/>
              <a:buNone/>
              <a:defRPr/>
            </a:pPr>
            <a:endParaRPr lang="en-US" altLang="en-US" sz="1200" dirty="0">
              <a:latin typeface="Arial Narrow" panose="020B0606020202030204" pitchFamily="34" charset="0"/>
            </a:endParaRPr>
          </a:p>
          <a:p>
            <a:pPr eaLnBrk="1" hangingPunct="1">
              <a:spcBef>
                <a:spcPct val="0"/>
              </a:spcBef>
              <a:buFontTx/>
              <a:buNone/>
              <a:defRPr/>
            </a:pPr>
            <a:endParaRPr lang="en-US" altLang="en-US" sz="1200" dirty="0">
              <a:latin typeface="+mj-lt"/>
            </a:endParaRPr>
          </a:p>
          <a:p>
            <a:pPr eaLnBrk="1" hangingPunct="1">
              <a:spcBef>
                <a:spcPct val="0"/>
              </a:spcBef>
              <a:buFontTx/>
              <a:buNone/>
              <a:defRPr/>
            </a:pPr>
            <a:endParaRPr lang="en-US" altLang="en-US" sz="1200" dirty="0">
              <a:latin typeface="+mj-lt"/>
            </a:endParaRPr>
          </a:p>
        </p:txBody>
      </p:sp>
      <p:sp>
        <p:nvSpPr>
          <p:cNvPr id="30" name="TextBox 29">
            <a:extLst>
              <a:ext uri="{FF2B5EF4-FFF2-40B4-BE49-F238E27FC236}">
                <a16:creationId xmlns:a16="http://schemas.microsoft.com/office/drawing/2014/main" id="{2DA8F935-6500-3D3D-93C1-55EB82EE055C}"/>
              </a:ext>
            </a:extLst>
          </p:cNvPr>
          <p:cNvSpPr txBox="1"/>
          <p:nvPr/>
        </p:nvSpPr>
        <p:spPr>
          <a:xfrm>
            <a:off x="-579437" y="8854924"/>
            <a:ext cx="4114800" cy="276999"/>
          </a:xfrm>
          <a:prstGeom prst="rect">
            <a:avLst/>
          </a:prstGeom>
          <a:noFill/>
        </p:spPr>
        <p:txBody>
          <a:bodyPr>
            <a:spAutoFit/>
          </a:bodyPr>
          <a:lstStyle/>
          <a:p>
            <a:pPr algn="ctr" eaLnBrk="1" hangingPunct="1">
              <a:defRPr/>
            </a:pPr>
            <a:r>
              <a:rPr lang="en-US" sz="1200" b="1" cap="all" dirty="0">
                <a:latin typeface="Arial Black" panose="020B0A04020102020204" pitchFamily="34" charset="0"/>
                <a:ea typeface="ＭＳ Ｐゴシック" charset="0"/>
                <a:cs typeface="Arial Black"/>
              </a:rPr>
              <a:t>Grades and Assignments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7">
            <a:extLst>
              <a:ext uri="{FF2B5EF4-FFF2-40B4-BE49-F238E27FC236}">
                <a16:creationId xmlns:a16="http://schemas.microsoft.com/office/drawing/2014/main" id="{22F7CF74-93F2-421E-AFD3-D343984DD20A}"/>
              </a:ext>
            </a:extLst>
          </p:cNvPr>
          <p:cNvSpPr txBox="1">
            <a:spLocks noChangeArrowheads="1"/>
          </p:cNvSpPr>
          <p:nvPr/>
        </p:nvSpPr>
        <p:spPr bwMode="auto">
          <a:xfrm>
            <a:off x="2073275" y="114300"/>
            <a:ext cx="378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en-US" altLang="en-US" sz="2000">
              <a:solidFill>
                <a:schemeClr val="bg1"/>
              </a:solidFill>
              <a:latin typeface="DJB This is My Life" pitchFamily="1" charset="0"/>
            </a:endParaRPr>
          </a:p>
        </p:txBody>
      </p:sp>
      <p:sp>
        <p:nvSpPr>
          <p:cNvPr id="3075" name="TextBox 8">
            <a:extLst>
              <a:ext uri="{FF2B5EF4-FFF2-40B4-BE49-F238E27FC236}">
                <a16:creationId xmlns:a16="http://schemas.microsoft.com/office/drawing/2014/main" id="{80CE5328-B9B6-4648-A71C-100386C3270E}"/>
              </a:ext>
            </a:extLst>
          </p:cNvPr>
          <p:cNvSpPr txBox="1">
            <a:spLocks noChangeArrowheads="1"/>
          </p:cNvSpPr>
          <p:nvPr/>
        </p:nvSpPr>
        <p:spPr bwMode="auto">
          <a:xfrm>
            <a:off x="2249488" y="1030288"/>
            <a:ext cx="3784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600">
                <a:solidFill>
                  <a:srgbClr val="FFFFFF"/>
                </a:solidFill>
                <a:latin typeface="DJB This is My Life" pitchFamily="1" charset="0"/>
              </a:rPr>
              <a:t>2016-2017</a:t>
            </a:r>
          </a:p>
        </p:txBody>
      </p:sp>
      <p:cxnSp>
        <p:nvCxnSpPr>
          <p:cNvPr id="6" name="Straight Connector 5">
            <a:extLst>
              <a:ext uri="{FF2B5EF4-FFF2-40B4-BE49-F238E27FC236}">
                <a16:creationId xmlns:a16="http://schemas.microsoft.com/office/drawing/2014/main" id="{FACDFF21-EA87-48E1-A415-B78DEB8F7C7D}"/>
              </a:ext>
            </a:extLst>
          </p:cNvPr>
          <p:cNvCxnSpPr>
            <a:cxnSpLocks noChangeShapeType="1"/>
          </p:cNvCxnSpPr>
          <p:nvPr/>
        </p:nvCxnSpPr>
        <p:spPr bwMode="auto">
          <a:xfrm>
            <a:off x="3868738" y="1085850"/>
            <a:ext cx="79271" cy="7834178"/>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7" name="TextBox 46">
            <a:extLst>
              <a:ext uri="{FF2B5EF4-FFF2-40B4-BE49-F238E27FC236}">
                <a16:creationId xmlns:a16="http://schemas.microsoft.com/office/drawing/2014/main" id="{42E7036D-C7E1-4FE6-A069-CD0DB16EF3A7}"/>
              </a:ext>
            </a:extLst>
          </p:cNvPr>
          <p:cNvSpPr txBox="1"/>
          <p:nvPr/>
        </p:nvSpPr>
        <p:spPr>
          <a:xfrm>
            <a:off x="4141788" y="946150"/>
            <a:ext cx="3224212" cy="276225"/>
          </a:xfrm>
          <a:prstGeom prst="rect">
            <a:avLst/>
          </a:prstGeom>
          <a:noFill/>
        </p:spPr>
        <p:txBody>
          <a:bodyPr>
            <a:spAutoFit/>
          </a:bodyPr>
          <a:lstStyle/>
          <a:p>
            <a:pPr algn="ctr" eaLnBrk="1" hangingPunct="1">
              <a:defRPr/>
            </a:pPr>
            <a:r>
              <a:rPr lang="en-US" sz="1200" b="1" cap="all">
                <a:latin typeface="Arial Black"/>
                <a:ea typeface="ＭＳ Ｐゴシック" charset="0"/>
                <a:cs typeface="Arial Black"/>
              </a:rPr>
              <a:t>Absentee Policy</a:t>
            </a:r>
          </a:p>
        </p:txBody>
      </p:sp>
      <p:sp>
        <p:nvSpPr>
          <p:cNvPr id="3078" name="Rectangle 12">
            <a:extLst>
              <a:ext uri="{FF2B5EF4-FFF2-40B4-BE49-F238E27FC236}">
                <a16:creationId xmlns:a16="http://schemas.microsoft.com/office/drawing/2014/main" id="{BA6F1931-E814-4B38-807F-2674E6C70291}"/>
              </a:ext>
            </a:extLst>
          </p:cNvPr>
          <p:cNvSpPr>
            <a:spLocks noChangeArrowheads="1"/>
          </p:cNvSpPr>
          <p:nvPr/>
        </p:nvSpPr>
        <p:spPr bwMode="auto">
          <a:xfrm>
            <a:off x="4027078" y="1125792"/>
            <a:ext cx="3641889"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None/>
              <a:defRPr/>
            </a:pPr>
            <a:r>
              <a:rPr lang="en-US" altLang="en-US" sz="1000" b="1" dirty="0">
                <a:latin typeface="+mj-lt"/>
                <a:ea typeface="MS PGothic"/>
              </a:rPr>
              <a:t>YES, WE DID SOMETHING IMPORTANT WHILE YOU WERE ABSENT. </a:t>
            </a:r>
            <a:endParaRPr lang="en-US" altLang="en-US" sz="1200" b="1" dirty="0">
              <a:latin typeface="+mj-lt"/>
              <a:cs typeface="Calibri"/>
            </a:endParaRPr>
          </a:p>
          <a:p>
            <a:pPr eaLnBrk="1" hangingPunct="1">
              <a:spcBef>
                <a:spcPct val="0"/>
              </a:spcBef>
              <a:buNone/>
              <a:defRPr/>
            </a:pPr>
            <a:br>
              <a:rPr lang="en-US" altLang="en-US" sz="1200" dirty="0">
                <a:latin typeface="+mj-lt"/>
                <a:ea typeface="MS PGothic"/>
              </a:rPr>
            </a:br>
            <a:r>
              <a:rPr lang="en-US" altLang="en-US" sz="1200" dirty="0">
                <a:latin typeface="+mj-lt"/>
                <a:ea typeface="MS PGothic"/>
              </a:rPr>
              <a:t>Students who know of a scheduled absence can greatly benefit from letting me know in advance. I will do my best to prepare the information for them. When possible, most assignments will be linked to PowerSchool for printing and viewing convenience at home. The course calendar with a weekly agenda and assignments is also available on Schoology (Common Curriculum).</a:t>
            </a:r>
            <a:endParaRPr lang="en-US" altLang="en-US" sz="1200" dirty="0">
              <a:latin typeface="+mj-lt"/>
              <a:cs typeface="Calibri"/>
            </a:endParaRPr>
          </a:p>
          <a:p>
            <a:pPr eaLnBrk="1" hangingPunct="1">
              <a:spcBef>
                <a:spcPct val="0"/>
              </a:spcBef>
              <a:buFontTx/>
              <a:buNone/>
              <a:defRPr/>
            </a:pPr>
            <a:endParaRPr lang="en-US" altLang="en-US" sz="1200" dirty="0">
              <a:latin typeface="+mj-lt"/>
            </a:endParaRPr>
          </a:p>
          <a:p>
            <a:pPr eaLnBrk="1" hangingPunct="1">
              <a:spcBef>
                <a:spcPct val="0"/>
              </a:spcBef>
              <a:buNone/>
              <a:defRPr/>
            </a:pPr>
            <a:r>
              <a:rPr lang="en-US" altLang="en-US" sz="1200" dirty="0">
                <a:latin typeface="+mj-lt"/>
                <a:ea typeface="MS PGothic"/>
              </a:rPr>
              <a:t>It is the student’s responsibility to check the class log binder(in class) and/or the online course calendar to find out what was missed upon their return to class.</a:t>
            </a:r>
            <a:br>
              <a:rPr lang="en-US" altLang="en-US" sz="1200" dirty="0">
                <a:latin typeface="+mj-lt"/>
                <a:ea typeface="MS PGothic"/>
              </a:rPr>
            </a:br>
            <a:endParaRPr lang="en-US" altLang="en-US" sz="1200" dirty="0">
              <a:latin typeface="+mj-lt"/>
              <a:ea typeface="MS PGothic"/>
            </a:endParaRPr>
          </a:p>
          <a:p>
            <a:pPr eaLnBrk="1" hangingPunct="1">
              <a:spcBef>
                <a:spcPct val="0"/>
              </a:spcBef>
              <a:buNone/>
              <a:defRPr/>
            </a:pPr>
            <a:r>
              <a:rPr lang="en-US" altLang="en-US" sz="1200" dirty="0">
                <a:latin typeface="+mj-lt"/>
                <a:ea typeface="MS PGothic"/>
              </a:rPr>
              <a:t>Homework handouts are found in designated baskets or are linked to PowerSchool and/or Schoology. Both make-up work and late work will be handed in to the appropriate baskets to be graded. </a:t>
            </a:r>
            <a:br>
              <a:rPr lang="en-US" altLang="en-US" sz="1200" dirty="0">
                <a:latin typeface="+mj-lt"/>
                <a:ea typeface="MS PGothic"/>
              </a:rPr>
            </a:br>
            <a:endParaRPr lang="en-US" altLang="en-US" sz="1200" dirty="0">
              <a:latin typeface="+mj-lt"/>
              <a:ea typeface="MS PGothic"/>
            </a:endParaRPr>
          </a:p>
          <a:p>
            <a:pPr eaLnBrk="1" hangingPunct="1">
              <a:spcBef>
                <a:spcPct val="0"/>
              </a:spcBef>
              <a:buNone/>
              <a:defRPr/>
            </a:pPr>
            <a:r>
              <a:rPr lang="en-US" altLang="en-US" sz="1200" dirty="0">
                <a:latin typeface="+mj-lt"/>
                <a:ea typeface="MS PGothic"/>
              </a:rPr>
              <a:t>When submitting late or absent work online, please message me that you turned in work to expedite your grade updates, since Schoology does not notify me of late work submissions.</a:t>
            </a:r>
            <a:endParaRPr lang="en-US" altLang="en-US" sz="1200" dirty="0">
              <a:latin typeface="+mj-lt"/>
              <a:ea typeface="MS PGothic"/>
              <a:cs typeface="Calibri"/>
            </a:endParaRPr>
          </a:p>
          <a:p>
            <a:pPr eaLnBrk="1" hangingPunct="1">
              <a:spcBef>
                <a:spcPct val="0"/>
              </a:spcBef>
              <a:buFontTx/>
              <a:buNone/>
              <a:defRPr/>
            </a:pPr>
            <a:endParaRPr lang="en-US" altLang="en-US" sz="1200" dirty="0">
              <a:latin typeface="+mj-lt"/>
            </a:endParaRPr>
          </a:p>
          <a:p>
            <a:pPr eaLnBrk="1" hangingPunct="1">
              <a:spcBef>
                <a:spcPct val="0"/>
              </a:spcBef>
              <a:buNone/>
              <a:defRPr/>
            </a:pPr>
            <a:r>
              <a:rPr lang="en-US" altLang="en-US" sz="1200" dirty="0">
                <a:latin typeface="+mj-lt"/>
                <a:ea typeface="MS PGothic"/>
              </a:rPr>
              <a:t>A student has two extra days to turn in any work assigned on a day a student was absent. </a:t>
            </a:r>
            <a:r>
              <a:rPr lang="en-US" altLang="en-US" sz="1200" b="1" dirty="0">
                <a:latin typeface="+mj-lt"/>
                <a:ea typeface="MS PGothic"/>
              </a:rPr>
              <a:t>If previously assigned work was due on the day of the absence, the work is due on the first day the student returns</a:t>
            </a:r>
            <a:r>
              <a:rPr lang="en-US" altLang="en-US" sz="1200" dirty="0">
                <a:latin typeface="+mj-lt"/>
                <a:ea typeface="MS PGothic"/>
              </a:rPr>
              <a:t>. </a:t>
            </a:r>
            <a:endParaRPr lang="en-US" altLang="en-US" sz="1200" dirty="0">
              <a:latin typeface="+mj-lt"/>
              <a:cs typeface="Calibri"/>
            </a:endParaRPr>
          </a:p>
        </p:txBody>
      </p:sp>
      <p:cxnSp>
        <p:nvCxnSpPr>
          <p:cNvPr id="57" name="Straight Connector 56">
            <a:extLst>
              <a:ext uri="{FF2B5EF4-FFF2-40B4-BE49-F238E27FC236}">
                <a16:creationId xmlns:a16="http://schemas.microsoft.com/office/drawing/2014/main" id="{EB131A21-C922-4D30-9DBA-3AA30D308FF4}"/>
              </a:ext>
            </a:extLst>
          </p:cNvPr>
          <p:cNvCxnSpPr>
            <a:cxnSpLocks noChangeShapeType="1"/>
          </p:cNvCxnSpPr>
          <p:nvPr/>
        </p:nvCxnSpPr>
        <p:spPr bwMode="auto">
          <a:xfrm>
            <a:off x="3942238" y="6640809"/>
            <a:ext cx="3855190" cy="13148"/>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8" name="TextBox 57">
            <a:extLst>
              <a:ext uri="{FF2B5EF4-FFF2-40B4-BE49-F238E27FC236}">
                <a16:creationId xmlns:a16="http://schemas.microsoft.com/office/drawing/2014/main" id="{AAFAE2DE-0035-4602-9FFA-C4F012270721}"/>
              </a:ext>
            </a:extLst>
          </p:cNvPr>
          <p:cNvSpPr txBox="1"/>
          <p:nvPr/>
        </p:nvSpPr>
        <p:spPr>
          <a:xfrm>
            <a:off x="1209565" y="5106236"/>
            <a:ext cx="1790700" cy="276225"/>
          </a:xfrm>
          <a:prstGeom prst="rect">
            <a:avLst/>
          </a:prstGeom>
          <a:noFill/>
        </p:spPr>
        <p:txBody>
          <a:bodyPr>
            <a:spAutoFit/>
          </a:bodyPr>
          <a:lstStyle/>
          <a:p>
            <a:pPr eaLnBrk="1" hangingPunct="1">
              <a:defRPr/>
            </a:pPr>
            <a:r>
              <a:rPr lang="en-US" sz="1200" b="1" cap="all" dirty="0">
                <a:latin typeface="Arial Black"/>
                <a:ea typeface="ＭＳ Ｐゴシック" charset="0"/>
                <a:cs typeface="Arial Black"/>
              </a:rPr>
              <a:t>Plagiarism</a:t>
            </a:r>
            <a:endParaRPr lang="en-US" sz="1400" b="1" cap="all" dirty="0">
              <a:latin typeface="Arial Black"/>
              <a:ea typeface="ＭＳ Ｐゴシック" charset="0"/>
              <a:cs typeface="Arial Black"/>
            </a:endParaRPr>
          </a:p>
        </p:txBody>
      </p:sp>
      <p:sp>
        <p:nvSpPr>
          <p:cNvPr id="3081" name="Rectangle 24">
            <a:extLst>
              <a:ext uri="{FF2B5EF4-FFF2-40B4-BE49-F238E27FC236}">
                <a16:creationId xmlns:a16="http://schemas.microsoft.com/office/drawing/2014/main" id="{7192B706-D57A-4107-BCB6-79E03F82589F}"/>
              </a:ext>
            </a:extLst>
          </p:cNvPr>
          <p:cNvSpPr>
            <a:spLocks noChangeArrowheads="1"/>
          </p:cNvSpPr>
          <p:nvPr/>
        </p:nvSpPr>
        <p:spPr bwMode="auto">
          <a:xfrm>
            <a:off x="167408" y="5286072"/>
            <a:ext cx="373911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None/>
              <a:defRPr/>
            </a:pPr>
            <a:r>
              <a:rPr lang="en-US" altLang="en-US" sz="1200" dirty="0">
                <a:latin typeface="+mj-lt"/>
                <a:ea typeface="MS PGothic"/>
              </a:rPr>
              <a:t>Plagiarism is the taking ideas and writings of another and passing them off as one’s own. </a:t>
            </a:r>
            <a:endParaRPr lang="en-US" altLang="en-US" sz="1200" dirty="0">
              <a:latin typeface="+mj-lt"/>
            </a:endParaRPr>
          </a:p>
          <a:p>
            <a:pPr eaLnBrk="1" hangingPunct="1">
              <a:spcBef>
                <a:spcPct val="0"/>
              </a:spcBef>
              <a:buFontTx/>
              <a:buNone/>
              <a:defRPr/>
            </a:pPr>
            <a:endParaRPr lang="en-US" altLang="en-US" sz="600" b="1" dirty="0">
              <a:latin typeface="+mj-lt"/>
            </a:endParaRPr>
          </a:p>
          <a:p>
            <a:pPr eaLnBrk="1" hangingPunct="1">
              <a:spcBef>
                <a:spcPct val="0"/>
              </a:spcBef>
              <a:buNone/>
              <a:defRPr/>
            </a:pPr>
            <a:r>
              <a:rPr lang="en-US" altLang="en-US" sz="1200" i="1" dirty="0">
                <a:latin typeface="+mj-lt"/>
                <a:ea typeface="MS PGothic"/>
              </a:rPr>
              <a:t>In this class, plagiarism includes...</a:t>
            </a:r>
            <a:endParaRPr lang="en-US" altLang="en-US" sz="1200" i="1" dirty="0">
              <a:latin typeface="+mj-lt"/>
            </a:endParaRPr>
          </a:p>
          <a:p>
            <a:pPr eaLnBrk="1" hangingPunct="1">
              <a:spcBef>
                <a:spcPct val="0"/>
              </a:spcBef>
              <a:buFontTx/>
              <a:buNone/>
              <a:defRPr/>
            </a:pPr>
            <a:r>
              <a:rPr lang="en-US" altLang="en-US" sz="1200" dirty="0">
                <a:latin typeface="+mj-lt"/>
              </a:rPr>
              <a:t>1. turning in another’s </a:t>
            </a:r>
            <a:r>
              <a:rPr lang="en-US" altLang="en-US" sz="1200" b="1" dirty="0">
                <a:latin typeface="+mj-lt"/>
              </a:rPr>
              <a:t>work </a:t>
            </a:r>
            <a:r>
              <a:rPr lang="en-US" altLang="en-US" sz="1200" dirty="0">
                <a:latin typeface="+mj-lt"/>
              </a:rPr>
              <a:t>as one’s own </a:t>
            </a:r>
          </a:p>
          <a:p>
            <a:pPr eaLnBrk="1" hangingPunct="1">
              <a:spcBef>
                <a:spcPct val="0"/>
              </a:spcBef>
              <a:buFontTx/>
              <a:buNone/>
              <a:defRPr/>
            </a:pPr>
            <a:r>
              <a:rPr lang="en-US" altLang="en-US" sz="1200" dirty="0">
                <a:latin typeface="+mj-lt"/>
              </a:rPr>
              <a:t>2.</a:t>
            </a:r>
            <a:r>
              <a:rPr lang="en-US" altLang="en-US" sz="1200" b="1" dirty="0">
                <a:latin typeface="+mj-lt"/>
              </a:rPr>
              <a:t> copying </a:t>
            </a:r>
            <a:r>
              <a:rPr lang="en-US" altLang="en-US" sz="1200" dirty="0">
                <a:latin typeface="+mj-lt"/>
              </a:rPr>
              <a:t>work from a friend </a:t>
            </a:r>
          </a:p>
          <a:p>
            <a:pPr eaLnBrk="1" hangingPunct="1">
              <a:spcBef>
                <a:spcPct val="0"/>
              </a:spcBef>
              <a:buFontTx/>
              <a:buNone/>
              <a:defRPr/>
            </a:pPr>
            <a:r>
              <a:rPr lang="en-US" altLang="en-US" sz="1200" dirty="0">
                <a:latin typeface="+mj-lt"/>
              </a:rPr>
              <a:t>3. including a source but failing to </a:t>
            </a:r>
            <a:r>
              <a:rPr lang="en-US" altLang="en-US" sz="1200" b="1" dirty="0">
                <a:latin typeface="+mj-lt"/>
              </a:rPr>
              <a:t>cite </a:t>
            </a:r>
            <a:r>
              <a:rPr lang="en-US" altLang="en-US" sz="1200" dirty="0">
                <a:latin typeface="+mj-lt"/>
              </a:rPr>
              <a:t>it</a:t>
            </a:r>
          </a:p>
          <a:p>
            <a:pPr eaLnBrk="1" hangingPunct="1">
              <a:spcBef>
                <a:spcPct val="0"/>
              </a:spcBef>
              <a:buNone/>
              <a:defRPr/>
            </a:pPr>
            <a:r>
              <a:rPr lang="en-US" altLang="en-US" sz="1200" dirty="0">
                <a:latin typeface="+mj-lt"/>
                <a:ea typeface="MS PGothic"/>
              </a:rPr>
              <a:t>4. copying an </a:t>
            </a:r>
            <a:r>
              <a:rPr lang="en-US" altLang="en-US" sz="1200" b="1" dirty="0">
                <a:latin typeface="+mj-lt"/>
                <a:ea typeface="MS PGothic"/>
              </a:rPr>
              <a:t>author’s exact words </a:t>
            </a:r>
            <a:r>
              <a:rPr lang="en-US" altLang="en-US" sz="1200" dirty="0">
                <a:latin typeface="+mj-lt"/>
                <a:ea typeface="MS PGothic"/>
              </a:rPr>
              <a:t>and passing them</a:t>
            </a:r>
            <a:br>
              <a:rPr lang="en-US" altLang="en-US" sz="1200" dirty="0">
                <a:latin typeface="+mj-lt"/>
                <a:ea typeface="MS PGothic"/>
              </a:rPr>
            </a:br>
            <a:r>
              <a:rPr lang="en-US" altLang="en-US" sz="1200" dirty="0">
                <a:latin typeface="+mj-lt"/>
                <a:ea typeface="MS PGothic"/>
              </a:rPr>
              <a:t>   off as one’s own</a:t>
            </a:r>
            <a:endParaRPr lang="en-US" altLang="en-US" sz="1200" dirty="0">
              <a:latin typeface="+mj-lt"/>
              <a:ea typeface="MS PGothic"/>
              <a:cs typeface="Calibri"/>
            </a:endParaRPr>
          </a:p>
          <a:p>
            <a:pPr eaLnBrk="1" hangingPunct="1">
              <a:spcBef>
                <a:spcPct val="0"/>
              </a:spcBef>
              <a:buFontTx/>
              <a:buNone/>
              <a:defRPr/>
            </a:pPr>
            <a:endParaRPr lang="en-US" altLang="en-US" sz="600" b="1" dirty="0">
              <a:latin typeface="+mj-lt"/>
            </a:endParaRPr>
          </a:p>
        </p:txBody>
      </p:sp>
      <p:pic>
        <p:nvPicPr>
          <p:cNvPr id="3082" name="Picture 6" descr="stop.png">
            <a:extLst>
              <a:ext uri="{FF2B5EF4-FFF2-40B4-BE49-F238E27FC236}">
                <a16:creationId xmlns:a16="http://schemas.microsoft.com/office/drawing/2014/main" id="{587F703F-F1C1-4316-846E-9FDB68D6552E}"/>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2597001" y="5106236"/>
            <a:ext cx="277468" cy="257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descr="Macintosh HD:Users:tamaragorosave:Desktop:Clip Art:Grepic_Chalkboard_Paper:chalkboard7.jpg">
            <a:extLst>
              <a:ext uri="{FF2B5EF4-FFF2-40B4-BE49-F238E27FC236}">
                <a16:creationId xmlns:a16="http://schemas.microsoft.com/office/drawing/2014/main" id="{C533C305-5458-46E6-A436-8C795F1CE39B}"/>
              </a:ext>
            </a:extLst>
          </p:cNvPr>
          <p:cNvPicPr/>
          <p:nvPr/>
        </p:nvPicPr>
        <p:blipFill>
          <a:blip r:embed="rId3">
            <a:alphaModFix amt="90000"/>
            <a:extLst>
              <a:ext uri="{28A0092B-C50C-407E-A947-70E740481C1C}">
                <a14:useLocalDpi xmlns:a14="http://schemas.microsoft.com/office/drawing/2010/main" val="0"/>
              </a:ext>
            </a:extLst>
          </a:blip>
          <a:srcRect/>
          <a:stretch>
            <a:fillRect/>
          </a:stretch>
        </p:blipFill>
        <p:spPr bwMode="auto">
          <a:xfrm>
            <a:off x="233271" y="207320"/>
            <a:ext cx="7309102" cy="707080"/>
          </a:xfrm>
          <a:prstGeom prst="roundRect">
            <a:avLst>
              <a:gd name="adj" fmla="val 8594"/>
            </a:avLst>
          </a:prstGeom>
          <a:solidFill>
            <a:srgbClr val="FFFFFF">
              <a:shade val="85000"/>
            </a:srgbClr>
          </a:solidFill>
          <a:ln>
            <a:noFill/>
          </a:ln>
          <a:effectLst/>
        </p:spPr>
      </p:pic>
      <p:pic>
        <p:nvPicPr>
          <p:cNvPr id="3084" name="Picture 10">
            <a:extLst>
              <a:ext uri="{FF2B5EF4-FFF2-40B4-BE49-F238E27FC236}">
                <a16:creationId xmlns:a16="http://schemas.microsoft.com/office/drawing/2014/main" id="{1090F65E-AC46-4757-8E28-D0FA0AF019F5}"/>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346075" y="247650"/>
            <a:ext cx="911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0" name="Straight Connector 29">
            <a:extLst>
              <a:ext uri="{FF2B5EF4-FFF2-40B4-BE49-F238E27FC236}">
                <a16:creationId xmlns:a16="http://schemas.microsoft.com/office/drawing/2014/main" id="{0E92D2BE-76D2-48CA-9F89-1EE8E4E842F0}"/>
              </a:ext>
            </a:extLst>
          </p:cNvPr>
          <p:cNvCxnSpPr>
            <a:cxnSpLocks noChangeShapeType="1"/>
          </p:cNvCxnSpPr>
          <p:nvPr/>
        </p:nvCxnSpPr>
        <p:spPr bwMode="auto">
          <a:xfrm flipH="1">
            <a:off x="0" y="5029200"/>
            <a:ext cx="3674588"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2" name="TextBox 31">
            <a:extLst>
              <a:ext uri="{FF2B5EF4-FFF2-40B4-BE49-F238E27FC236}">
                <a16:creationId xmlns:a16="http://schemas.microsoft.com/office/drawing/2014/main" id="{288D8682-3DAF-4D27-A532-B4A94DB3B192}"/>
              </a:ext>
            </a:extLst>
          </p:cNvPr>
          <p:cNvSpPr txBox="1"/>
          <p:nvPr/>
        </p:nvSpPr>
        <p:spPr>
          <a:xfrm>
            <a:off x="4568733" y="6739138"/>
            <a:ext cx="3373437" cy="277812"/>
          </a:xfrm>
          <a:prstGeom prst="rect">
            <a:avLst/>
          </a:prstGeom>
          <a:noFill/>
        </p:spPr>
        <p:txBody>
          <a:bodyPr>
            <a:spAutoFit/>
          </a:bodyPr>
          <a:lstStyle/>
          <a:p>
            <a:pPr eaLnBrk="1" hangingPunct="1">
              <a:defRPr/>
            </a:pPr>
            <a:r>
              <a:rPr lang="en-US" sz="1200" b="1" cap="all" dirty="0">
                <a:latin typeface="Arial Black"/>
                <a:ea typeface="ＭＳ Ｐゴシック" charset="0"/>
                <a:cs typeface="Arial Black"/>
              </a:rPr>
              <a:t>Parent Questionnaire</a:t>
            </a:r>
          </a:p>
        </p:txBody>
      </p:sp>
      <p:sp>
        <p:nvSpPr>
          <p:cNvPr id="3089" name="TextBox 6">
            <a:extLst>
              <a:ext uri="{FF2B5EF4-FFF2-40B4-BE49-F238E27FC236}">
                <a16:creationId xmlns:a16="http://schemas.microsoft.com/office/drawing/2014/main" id="{FB793DC3-BFE3-4D29-9B69-97F4C6E993ED}"/>
              </a:ext>
            </a:extLst>
          </p:cNvPr>
          <p:cNvSpPr txBox="1">
            <a:spLocks noChangeArrowheads="1"/>
          </p:cNvSpPr>
          <p:nvPr/>
        </p:nvSpPr>
        <p:spPr bwMode="auto">
          <a:xfrm>
            <a:off x="4055070" y="6961776"/>
            <a:ext cx="381955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defRPr/>
            </a:pPr>
            <a:r>
              <a:rPr lang="en-US" sz="1200" dirty="0">
                <a:latin typeface="+mj-lt"/>
                <a:ea typeface="MS PGothic"/>
              </a:rPr>
              <a:t>To help me serve your child to the best of my ability, </a:t>
            </a:r>
            <a:r>
              <a:rPr lang="en-US" sz="1200" b="1" dirty="0">
                <a:latin typeface="+mj-lt"/>
                <a:ea typeface="MS PGothic"/>
              </a:rPr>
              <a:t>I invite you to complete an optional questionnaire</a:t>
            </a:r>
            <a:r>
              <a:rPr lang="en-US" sz="1200" dirty="0">
                <a:latin typeface="+mj-lt"/>
                <a:ea typeface="MS PGothic"/>
              </a:rPr>
              <a:t>. Completing this form will provide helpful information to me right away at the beginning of the year. I want this to be a great year and your participation in your child’s education and well-being is not only a necessity, but very much appreciated!</a:t>
            </a:r>
            <a:endParaRPr lang="en-US" sz="1200" dirty="0">
              <a:latin typeface="+mj-lt"/>
              <a:ea typeface="MS PGothic"/>
              <a:cs typeface="Calibri"/>
            </a:endParaRPr>
          </a:p>
          <a:p>
            <a:pPr>
              <a:spcBef>
                <a:spcPct val="0"/>
              </a:spcBef>
              <a:buNone/>
              <a:defRPr/>
            </a:pPr>
            <a:br>
              <a:rPr lang="en-US" sz="1200" dirty="0">
                <a:latin typeface="+mj-lt"/>
                <a:ea typeface="MS PGothic"/>
                <a:cs typeface="Calibri"/>
              </a:rPr>
            </a:br>
            <a:r>
              <a:rPr lang="en-US" sz="1200" dirty="0">
                <a:latin typeface="+mj-lt"/>
                <a:ea typeface="MS PGothic"/>
              </a:rPr>
              <a:t>Thank you for taking the time to complete this!  </a:t>
            </a:r>
            <a:br>
              <a:rPr lang="en-US" sz="1200" dirty="0">
                <a:latin typeface="+mj-lt"/>
                <a:ea typeface="MS PGothic"/>
                <a:cs typeface="Calibri"/>
              </a:rPr>
            </a:br>
            <a:endParaRPr lang="en-US" sz="1200" dirty="0">
              <a:cs typeface="Calibri"/>
            </a:endParaRPr>
          </a:p>
        </p:txBody>
      </p:sp>
      <p:sp>
        <p:nvSpPr>
          <p:cNvPr id="37" name="TextBox 36">
            <a:extLst>
              <a:ext uri="{FF2B5EF4-FFF2-40B4-BE49-F238E27FC236}">
                <a16:creationId xmlns:a16="http://schemas.microsoft.com/office/drawing/2014/main" id="{05E6B880-A294-403B-9775-D54379D5B9CB}"/>
              </a:ext>
            </a:extLst>
          </p:cNvPr>
          <p:cNvSpPr txBox="1"/>
          <p:nvPr/>
        </p:nvSpPr>
        <p:spPr>
          <a:xfrm>
            <a:off x="2882014" y="8920028"/>
            <a:ext cx="3373438" cy="276225"/>
          </a:xfrm>
          <a:prstGeom prst="rect">
            <a:avLst/>
          </a:prstGeom>
          <a:noFill/>
        </p:spPr>
        <p:txBody>
          <a:bodyPr>
            <a:spAutoFit/>
          </a:bodyPr>
          <a:lstStyle/>
          <a:p>
            <a:pPr eaLnBrk="1" hangingPunct="1">
              <a:defRPr/>
            </a:pPr>
            <a:r>
              <a:rPr lang="en-US" sz="1200" b="1" cap="all" dirty="0">
                <a:latin typeface="Arial Black"/>
                <a:ea typeface="ＭＳ Ｐゴシック" charset="0"/>
                <a:cs typeface="Arial Black"/>
              </a:rPr>
              <a:t>Student journals</a:t>
            </a:r>
          </a:p>
        </p:txBody>
      </p:sp>
      <p:sp>
        <p:nvSpPr>
          <p:cNvPr id="3091" name="TextBox 10">
            <a:extLst>
              <a:ext uri="{FF2B5EF4-FFF2-40B4-BE49-F238E27FC236}">
                <a16:creationId xmlns:a16="http://schemas.microsoft.com/office/drawing/2014/main" id="{9831B8EC-A377-4CC3-88A1-3A09EDF11999}"/>
              </a:ext>
            </a:extLst>
          </p:cNvPr>
          <p:cNvSpPr txBox="1">
            <a:spLocks noChangeArrowheads="1"/>
          </p:cNvSpPr>
          <p:nvPr/>
        </p:nvSpPr>
        <p:spPr bwMode="auto">
          <a:xfrm>
            <a:off x="153621" y="9059628"/>
            <a:ext cx="762767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None/>
              <a:defRPr/>
            </a:pPr>
            <a:r>
              <a:rPr lang="en-US" altLang="en-US" sz="1200" dirty="0">
                <a:latin typeface="+mj-lt"/>
                <a:ea typeface="MS PGothic"/>
              </a:rPr>
              <a:t>As part of this class, students will be participating in daily writing activities, using composition books or paper. I will not be reading students’ writing for content but will periodically check for completion. As a parent/guardian, you may wish to read the content of your student’s writing. Students are welcome to take their work home at any time for parents/guardians to read. </a:t>
            </a:r>
            <a:endParaRPr lang="en-US" altLang="en-US" sz="1200" dirty="0">
              <a:latin typeface="+mj-lt"/>
            </a:endParaRPr>
          </a:p>
        </p:txBody>
      </p:sp>
      <p:sp>
        <p:nvSpPr>
          <p:cNvPr id="3093" name="TextBox 2054">
            <a:extLst>
              <a:ext uri="{FF2B5EF4-FFF2-40B4-BE49-F238E27FC236}">
                <a16:creationId xmlns:a16="http://schemas.microsoft.com/office/drawing/2014/main" id="{714A49DA-A130-45B7-8723-1243B36392AB}"/>
              </a:ext>
            </a:extLst>
          </p:cNvPr>
          <p:cNvSpPr txBox="1">
            <a:spLocks noChangeArrowheads="1"/>
          </p:cNvSpPr>
          <p:nvPr/>
        </p:nvSpPr>
        <p:spPr bwMode="auto">
          <a:xfrm>
            <a:off x="223627" y="694274"/>
            <a:ext cx="3762577"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None/>
              <a:defRPr/>
            </a:pPr>
            <a:endParaRPr lang="en-US" sz="1200" dirty="0">
              <a:solidFill>
                <a:srgbClr val="000000"/>
              </a:solidFill>
              <a:latin typeface="+mj-lt"/>
              <a:ea typeface="MS PGothic"/>
              <a:cs typeface="Calibri"/>
            </a:endParaRPr>
          </a:p>
          <a:p>
            <a:pPr eaLnBrk="1" hangingPunct="1">
              <a:spcBef>
                <a:spcPct val="0"/>
              </a:spcBef>
              <a:buFont typeface="Arial" panose="020B0604020202020204" pitchFamily="34" charset="0"/>
              <a:buNone/>
              <a:defRPr/>
            </a:pPr>
            <a:r>
              <a:rPr lang="en-US" sz="1200" dirty="0">
                <a:solidFill>
                  <a:srgbClr val="000000"/>
                </a:solidFill>
                <a:latin typeface="Calibri"/>
                <a:ea typeface="MS PGothic"/>
                <a:cs typeface="Calibri"/>
              </a:rPr>
              <a:t>Students are expected to take responsibility for their grades. Students are required to check the Schoology calendar and PowerSchool often to view grades and upcoming due dates. There is also a daily agenda posted in the classroom. Official grades will be posted in PowerSchool, even though online course materials are available on Schoology. </a:t>
            </a:r>
          </a:p>
          <a:p>
            <a:pPr eaLnBrk="1" hangingPunct="1">
              <a:spcBef>
                <a:spcPct val="0"/>
              </a:spcBef>
              <a:buFont typeface="Arial" panose="020B0604020202020204" pitchFamily="34" charset="0"/>
              <a:buNone/>
              <a:defRPr/>
            </a:pPr>
            <a:endParaRPr lang="en-US" sz="1200" dirty="0">
              <a:solidFill>
                <a:srgbClr val="000000"/>
              </a:solidFill>
              <a:latin typeface="Calibri"/>
              <a:ea typeface="MS PGothic"/>
              <a:cs typeface="Calibri"/>
            </a:endParaRPr>
          </a:p>
          <a:p>
            <a:pPr eaLnBrk="1" hangingPunct="1">
              <a:spcBef>
                <a:spcPct val="0"/>
              </a:spcBef>
              <a:buFont typeface="Arial" panose="020B0604020202020204" pitchFamily="34" charset="0"/>
              <a:buNone/>
              <a:defRPr/>
            </a:pPr>
            <a:r>
              <a:rPr lang="en-US" sz="1200" dirty="0">
                <a:solidFill>
                  <a:srgbClr val="000000"/>
                </a:solidFill>
                <a:latin typeface="Calibri"/>
                <a:ea typeface="MS PGothic"/>
                <a:cs typeface="Calibri"/>
              </a:rPr>
              <a:t>If students have a question or concern about their grade, I expect them to take the initiative to talk to me. I am flexible and willing to work with students, but they must ask.</a:t>
            </a:r>
          </a:p>
          <a:p>
            <a:pPr eaLnBrk="1" hangingPunct="1">
              <a:spcBef>
                <a:spcPct val="0"/>
              </a:spcBef>
              <a:buFontTx/>
              <a:buNone/>
              <a:defRPr/>
            </a:pPr>
            <a:endParaRPr lang="en-US" altLang="en-US" sz="1200" dirty="0">
              <a:latin typeface="+mj-lt"/>
            </a:endParaRPr>
          </a:p>
          <a:p>
            <a:pPr eaLnBrk="1" hangingPunct="1">
              <a:spcBef>
                <a:spcPct val="0"/>
              </a:spcBef>
              <a:buFontTx/>
              <a:buNone/>
              <a:defRPr/>
            </a:pPr>
            <a:endParaRPr lang="en-US" altLang="en-US" sz="1200" dirty="0">
              <a:latin typeface="Arial Narrow" panose="020B0606020202030204" pitchFamily="34" charset="0"/>
            </a:endParaRPr>
          </a:p>
          <a:p>
            <a:pPr eaLnBrk="1" hangingPunct="1">
              <a:spcBef>
                <a:spcPct val="0"/>
              </a:spcBef>
              <a:buFontTx/>
              <a:buNone/>
              <a:defRPr/>
            </a:pPr>
            <a:endParaRPr lang="en-US" altLang="en-US" sz="1200" dirty="0">
              <a:latin typeface="+mj-lt"/>
            </a:endParaRPr>
          </a:p>
          <a:p>
            <a:pPr eaLnBrk="1" hangingPunct="1">
              <a:spcBef>
                <a:spcPct val="0"/>
              </a:spcBef>
              <a:buFontTx/>
              <a:buNone/>
              <a:defRPr/>
            </a:pPr>
            <a:endParaRPr lang="en-US" altLang="en-US" sz="1200" dirty="0">
              <a:latin typeface="+mj-lt"/>
            </a:endParaRPr>
          </a:p>
        </p:txBody>
      </p:sp>
      <p:sp>
        <p:nvSpPr>
          <p:cNvPr id="40" name="TextBox 39">
            <a:extLst>
              <a:ext uri="{FF2B5EF4-FFF2-40B4-BE49-F238E27FC236}">
                <a16:creationId xmlns:a16="http://schemas.microsoft.com/office/drawing/2014/main" id="{2645498F-FE4B-4FE7-98AF-3CBC743524D3}"/>
              </a:ext>
            </a:extLst>
          </p:cNvPr>
          <p:cNvSpPr txBox="1"/>
          <p:nvPr/>
        </p:nvSpPr>
        <p:spPr>
          <a:xfrm>
            <a:off x="780269" y="3038715"/>
            <a:ext cx="3373438" cy="276225"/>
          </a:xfrm>
          <a:prstGeom prst="rect">
            <a:avLst/>
          </a:prstGeom>
          <a:noFill/>
        </p:spPr>
        <p:txBody>
          <a:bodyPr>
            <a:spAutoFit/>
          </a:bodyPr>
          <a:lstStyle/>
          <a:p>
            <a:pPr eaLnBrk="1" hangingPunct="1">
              <a:defRPr/>
            </a:pPr>
            <a:r>
              <a:rPr lang="en-US" sz="1200" b="1" cap="all" dirty="0">
                <a:latin typeface="Arial Black"/>
                <a:ea typeface="ＭＳ Ｐゴシック" charset="0"/>
                <a:cs typeface="Arial Black"/>
              </a:rPr>
              <a:t>Late / Incomplete Work</a:t>
            </a:r>
          </a:p>
        </p:txBody>
      </p:sp>
      <p:pic>
        <p:nvPicPr>
          <p:cNvPr id="2" name="Picture 1" descr="clock.png">
            <a:extLst>
              <a:ext uri="{FF2B5EF4-FFF2-40B4-BE49-F238E27FC236}">
                <a16:creationId xmlns:a16="http://schemas.microsoft.com/office/drawing/2014/main" id="{BBDA5D4B-F04E-4569-A38D-D330428A46B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16368" y="3002199"/>
            <a:ext cx="279627" cy="275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6" name="Rectangle 4">
            <a:extLst>
              <a:ext uri="{FF2B5EF4-FFF2-40B4-BE49-F238E27FC236}">
                <a16:creationId xmlns:a16="http://schemas.microsoft.com/office/drawing/2014/main" id="{3F381896-A264-4C96-8A27-8E69B04C6017}"/>
              </a:ext>
            </a:extLst>
          </p:cNvPr>
          <p:cNvSpPr>
            <a:spLocks noChangeArrowheads="1"/>
          </p:cNvSpPr>
          <p:nvPr/>
        </p:nvSpPr>
        <p:spPr bwMode="auto">
          <a:xfrm>
            <a:off x="207961" y="3246036"/>
            <a:ext cx="369252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None/>
              <a:defRPr/>
            </a:pPr>
            <a:r>
              <a:rPr lang="en-US" altLang="en-US" sz="1200" b="1" dirty="0">
                <a:latin typeface="+mj-lt"/>
                <a:ea typeface="MS PGothic"/>
              </a:rPr>
              <a:t>All work is expected on the date it is due</a:t>
            </a:r>
            <a:r>
              <a:rPr lang="en-US" altLang="en-US" sz="1200" dirty="0">
                <a:latin typeface="+mj-lt"/>
                <a:ea typeface="MS PGothic"/>
              </a:rPr>
              <a:t>. Late or missing assignments will be accepted for one week past the original due date for 75% of its original value. After one week past the original due date, it will be worth zero credit. </a:t>
            </a:r>
          </a:p>
          <a:p>
            <a:pPr eaLnBrk="1" hangingPunct="1">
              <a:spcBef>
                <a:spcPct val="0"/>
              </a:spcBef>
              <a:buNone/>
              <a:defRPr/>
            </a:pPr>
            <a:r>
              <a:rPr lang="en-US" altLang="en-US" sz="1200" dirty="0">
                <a:latin typeface="+mj-lt"/>
                <a:ea typeface="MS PGothic"/>
              </a:rPr>
              <a:t>Unless the assignment is classwork due by the end of the period, all other assignments are due by the time and date indicated in Schoology, in which case the assignment will be submitted online.</a:t>
            </a:r>
            <a:endParaRPr lang="en-US" altLang="en-US" sz="1200" b="1" dirty="0">
              <a:latin typeface="+mj-lt"/>
            </a:endParaRPr>
          </a:p>
          <a:p>
            <a:pPr eaLnBrk="1" hangingPunct="1">
              <a:spcBef>
                <a:spcPct val="0"/>
              </a:spcBef>
              <a:buFontTx/>
              <a:buNone/>
              <a:defRPr/>
            </a:pPr>
            <a:endParaRPr lang="en-US" altLang="en-US" sz="1200" dirty="0">
              <a:latin typeface="Arial Narrow" panose="020B0606020202030204" pitchFamily="34" charset="0"/>
            </a:endParaRPr>
          </a:p>
          <a:p>
            <a:pPr eaLnBrk="1" hangingPunct="1">
              <a:spcBef>
                <a:spcPct val="0"/>
              </a:spcBef>
              <a:buFontTx/>
              <a:buNone/>
              <a:defRPr/>
            </a:pPr>
            <a:endParaRPr lang="en-US" altLang="en-US" sz="1200" dirty="0">
              <a:latin typeface="Arial Narrow" panose="020B0606020202030204" pitchFamily="34" charset="0"/>
            </a:endParaRPr>
          </a:p>
          <a:p>
            <a:pPr eaLnBrk="1" hangingPunct="1">
              <a:spcBef>
                <a:spcPct val="0"/>
              </a:spcBef>
              <a:buFontTx/>
              <a:buNone/>
              <a:defRPr/>
            </a:pPr>
            <a:endParaRPr lang="en-US" altLang="en-US" sz="1200" dirty="0">
              <a:latin typeface="Arial Narrow" panose="020B0606020202030204" pitchFamily="34" charset="0"/>
            </a:endParaRPr>
          </a:p>
        </p:txBody>
      </p:sp>
      <p:sp>
        <p:nvSpPr>
          <p:cNvPr id="27" name="Text Box 45">
            <a:extLst>
              <a:ext uri="{FF2B5EF4-FFF2-40B4-BE49-F238E27FC236}">
                <a16:creationId xmlns:a16="http://schemas.microsoft.com/office/drawing/2014/main" id="{129F7C77-5E58-4E43-84B3-7059FB889C44}"/>
              </a:ext>
            </a:extLst>
          </p:cNvPr>
          <p:cNvSpPr txBox="1"/>
          <p:nvPr/>
        </p:nvSpPr>
        <p:spPr>
          <a:xfrm>
            <a:off x="265113" y="263525"/>
            <a:ext cx="1071562" cy="1458913"/>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p>
            <a:pPr algn="ctr" eaLnBrk="1" fontAlgn="auto" hangingPunct="1">
              <a:lnSpc>
                <a:spcPct val="75000"/>
              </a:lnSpc>
              <a:spcBef>
                <a:spcPts val="0"/>
              </a:spcBef>
              <a:spcAft>
                <a:spcPts val="0"/>
              </a:spcAft>
              <a:defRPr/>
            </a:pPr>
            <a:r>
              <a:rPr lang="en-US" sz="1400">
                <a:solidFill>
                  <a:schemeClr val="tx1"/>
                </a:solidFill>
                <a:ea typeface="Calibri"/>
                <a:cs typeface="Arial Narrow"/>
              </a:rPr>
              <a:t>MMACHS</a:t>
            </a:r>
            <a:br>
              <a:rPr lang="en-US" sz="1400">
                <a:solidFill>
                  <a:schemeClr val="tx1"/>
                </a:solidFill>
                <a:ea typeface="Calibri"/>
                <a:cs typeface="Arial Narrow"/>
              </a:rPr>
            </a:br>
            <a:r>
              <a:rPr lang="en-US" sz="1200" b="1">
                <a:solidFill>
                  <a:schemeClr val="tx1"/>
                </a:solidFill>
                <a:ea typeface="Calibri"/>
                <a:cs typeface="Arial Narrow"/>
              </a:rPr>
              <a:t>Mrs. McClure</a:t>
            </a:r>
          </a:p>
        </p:txBody>
      </p:sp>
      <p:sp>
        <p:nvSpPr>
          <p:cNvPr id="29" name="Rectangle 28">
            <a:extLst>
              <a:ext uri="{FF2B5EF4-FFF2-40B4-BE49-F238E27FC236}">
                <a16:creationId xmlns:a16="http://schemas.microsoft.com/office/drawing/2014/main" id="{1B9D416D-9D81-43BB-A6C4-A458ADC7C900}"/>
              </a:ext>
            </a:extLst>
          </p:cNvPr>
          <p:cNvSpPr/>
          <p:nvPr/>
        </p:nvSpPr>
        <p:spPr>
          <a:xfrm>
            <a:off x="2348918" y="336551"/>
            <a:ext cx="3039639" cy="525144"/>
          </a:xfrm>
          <a:prstGeom prst="rect">
            <a:avLst/>
          </a:prstGeom>
          <a:noFill/>
          <a:ln>
            <a:noFill/>
          </a:ln>
        </p:spPr>
        <p:txBody>
          <a:bodyPr wrap="none">
            <a:prstTxWarp prst="textChevron">
              <a:avLst/>
            </a:prstTxWarp>
            <a:spAutoFit/>
          </a:bodyPr>
          <a:lstStyle/>
          <a:p>
            <a:pPr algn="ctr" eaLnBrk="1" hangingPunct="1">
              <a:defRPr/>
            </a:pPr>
            <a:r>
              <a:rPr lang="en-US" sz="4000" b="1" dirty="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a:ea typeface="ＭＳ Ｐゴシック" charset="0"/>
                <a:cs typeface="Arial"/>
              </a:rPr>
              <a:t>English 11</a:t>
            </a:r>
          </a:p>
        </p:txBody>
      </p:sp>
      <p:cxnSp>
        <p:nvCxnSpPr>
          <p:cNvPr id="26" name="Straight Connector 25">
            <a:extLst>
              <a:ext uri="{FF2B5EF4-FFF2-40B4-BE49-F238E27FC236}">
                <a16:creationId xmlns:a16="http://schemas.microsoft.com/office/drawing/2014/main" id="{98226633-CBBD-4E56-B05F-A862DA5885CC}"/>
              </a:ext>
            </a:extLst>
          </p:cNvPr>
          <p:cNvCxnSpPr>
            <a:cxnSpLocks noChangeShapeType="1"/>
          </p:cNvCxnSpPr>
          <p:nvPr/>
        </p:nvCxnSpPr>
        <p:spPr bwMode="auto">
          <a:xfrm flipH="1">
            <a:off x="73267" y="8920028"/>
            <a:ext cx="7625866"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 name="TextBox 3">
            <a:extLst>
              <a:ext uri="{FF2B5EF4-FFF2-40B4-BE49-F238E27FC236}">
                <a16:creationId xmlns:a16="http://schemas.microsoft.com/office/drawing/2014/main" id="{24C51C2C-ED12-B3C1-F8DE-AB844279CC1F}"/>
              </a:ext>
            </a:extLst>
          </p:cNvPr>
          <p:cNvSpPr txBox="1"/>
          <p:nvPr/>
        </p:nvSpPr>
        <p:spPr>
          <a:xfrm>
            <a:off x="167407" y="7192289"/>
            <a:ext cx="3792519" cy="2492990"/>
          </a:xfrm>
          <a:prstGeom prst="rect">
            <a:avLst/>
          </a:prstGeom>
          <a:noFill/>
        </p:spPr>
        <p:txBody>
          <a:bodyPr wrap="square">
            <a:spAutoFit/>
          </a:bodyPr>
          <a:lstStyle/>
          <a:p>
            <a:pPr>
              <a:spcBef>
                <a:spcPts val="0"/>
              </a:spcBef>
              <a:spcAft>
                <a:spcPts val="0"/>
              </a:spcAft>
            </a:pPr>
            <a:r>
              <a:rPr lang="en-US" sz="1200" b="0" i="0" u="none" strike="noStrike" dirty="0">
                <a:solidFill>
                  <a:srgbClr val="000000"/>
                </a:solidFill>
                <a:effectLst/>
                <a:latin typeface="+mj-lt"/>
              </a:rPr>
              <a:t>In recognition of the growing importance of artificial intelligence (AI) in today's world, the use of AI tools is not prohibited. Students are expected to use AI tools responsibly and ethically. This means using AI as a helpful resource to enhance your learning, not as a shortcut to avoid doing your own work. </a:t>
            </a:r>
            <a:br>
              <a:rPr lang="en-US" sz="1200" b="0" i="0" u="none" strike="noStrike" dirty="0">
                <a:solidFill>
                  <a:srgbClr val="000000"/>
                </a:solidFill>
                <a:effectLst/>
                <a:latin typeface="+mj-lt"/>
              </a:rPr>
            </a:br>
            <a:br>
              <a:rPr lang="en-US" sz="1200" b="0" i="0" u="none" strike="noStrike" dirty="0">
                <a:solidFill>
                  <a:srgbClr val="000000"/>
                </a:solidFill>
                <a:effectLst/>
                <a:latin typeface="+mj-lt"/>
              </a:rPr>
            </a:br>
            <a:r>
              <a:rPr lang="en-US" altLang="en-US" sz="1200" i="1" dirty="0">
                <a:latin typeface="+mj-lt"/>
              </a:rPr>
              <a:t>Students caught plagiarizing or using AI unethically will be given a ZERO for the assignment.</a:t>
            </a:r>
          </a:p>
          <a:p>
            <a:pPr rtl="0">
              <a:spcBef>
                <a:spcPts val="0"/>
              </a:spcBef>
              <a:spcAft>
                <a:spcPts val="0"/>
              </a:spcAft>
            </a:pPr>
            <a:endParaRPr lang="en-US" sz="1200" dirty="0">
              <a:effectLst/>
              <a:latin typeface="+mj-lt"/>
            </a:endParaRPr>
          </a:p>
          <a:p>
            <a:br>
              <a:rPr lang="en-US" dirty="0"/>
            </a:br>
            <a:endParaRPr lang="en-US" dirty="0"/>
          </a:p>
        </p:txBody>
      </p:sp>
      <p:sp>
        <p:nvSpPr>
          <p:cNvPr id="5" name="TextBox 4">
            <a:extLst>
              <a:ext uri="{FF2B5EF4-FFF2-40B4-BE49-F238E27FC236}">
                <a16:creationId xmlns:a16="http://schemas.microsoft.com/office/drawing/2014/main" id="{41827DAF-D4F6-D08B-3885-A9F7D4588F2C}"/>
              </a:ext>
            </a:extLst>
          </p:cNvPr>
          <p:cNvSpPr txBox="1"/>
          <p:nvPr/>
        </p:nvSpPr>
        <p:spPr>
          <a:xfrm>
            <a:off x="472440" y="6986943"/>
            <a:ext cx="3373437" cy="277812"/>
          </a:xfrm>
          <a:prstGeom prst="rect">
            <a:avLst/>
          </a:prstGeom>
          <a:noFill/>
        </p:spPr>
        <p:txBody>
          <a:bodyPr>
            <a:spAutoFit/>
          </a:bodyPr>
          <a:lstStyle/>
          <a:p>
            <a:pPr eaLnBrk="1" hangingPunct="1">
              <a:defRPr/>
            </a:pPr>
            <a:r>
              <a:rPr lang="en-US" sz="1200" b="1" cap="all" dirty="0">
                <a:latin typeface="Arial Black"/>
                <a:ea typeface="ＭＳ Ｐゴシック" charset="0"/>
                <a:cs typeface="Arial Black"/>
              </a:rPr>
              <a:t>Use of Artificial Intelligence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7">
            <a:extLst>
              <a:ext uri="{FF2B5EF4-FFF2-40B4-BE49-F238E27FC236}">
                <a16:creationId xmlns:a16="http://schemas.microsoft.com/office/drawing/2014/main" id="{0C064356-698F-4562-AD6C-5B8223FB0D41}"/>
              </a:ext>
            </a:extLst>
          </p:cNvPr>
          <p:cNvSpPr txBox="1">
            <a:spLocks noChangeArrowheads="1"/>
          </p:cNvSpPr>
          <p:nvPr/>
        </p:nvSpPr>
        <p:spPr bwMode="auto">
          <a:xfrm>
            <a:off x="2073275" y="114300"/>
            <a:ext cx="378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endParaRPr lang="en-US" altLang="en-US" sz="2000">
              <a:solidFill>
                <a:schemeClr val="bg1"/>
              </a:solidFill>
              <a:latin typeface="DJB This is My Life" pitchFamily="1" charset="0"/>
            </a:endParaRPr>
          </a:p>
        </p:txBody>
      </p:sp>
      <p:sp>
        <p:nvSpPr>
          <p:cNvPr id="4099" name="TextBox 8">
            <a:extLst>
              <a:ext uri="{FF2B5EF4-FFF2-40B4-BE49-F238E27FC236}">
                <a16:creationId xmlns:a16="http://schemas.microsoft.com/office/drawing/2014/main" id="{829A91EC-BEC0-4DCD-AC0B-39A6A83994F3}"/>
              </a:ext>
            </a:extLst>
          </p:cNvPr>
          <p:cNvSpPr txBox="1">
            <a:spLocks noChangeArrowheads="1"/>
          </p:cNvSpPr>
          <p:nvPr/>
        </p:nvSpPr>
        <p:spPr bwMode="auto">
          <a:xfrm>
            <a:off x="2228850" y="1177925"/>
            <a:ext cx="3784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1600">
                <a:solidFill>
                  <a:srgbClr val="FFFFFF"/>
                </a:solidFill>
                <a:latin typeface="DJB This is My Life" pitchFamily="1" charset="0"/>
              </a:rPr>
              <a:t>2016-2017</a:t>
            </a:r>
          </a:p>
        </p:txBody>
      </p:sp>
      <p:sp>
        <p:nvSpPr>
          <p:cNvPr id="4" name="TextBox 3">
            <a:extLst>
              <a:ext uri="{FF2B5EF4-FFF2-40B4-BE49-F238E27FC236}">
                <a16:creationId xmlns:a16="http://schemas.microsoft.com/office/drawing/2014/main" id="{7CFEB2CF-25BB-4F13-A067-F1EA2982E232}"/>
              </a:ext>
            </a:extLst>
          </p:cNvPr>
          <p:cNvSpPr txBox="1"/>
          <p:nvPr/>
        </p:nvSpPr>
        <p:spPr>
          <a:xfrm>
            <a:off x="2032000" y="958850"/>
            <a:ext cx="3711575"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Feel free to contact me!</a:t>
            </a:r>
          </a:p>
        </p:txBody>
      </p:sp>
      <p:cxnSp>
        <p:nvCxnSpPr>
          <p:cNvPr id="56" name="Straight Connector 55">
            <a:extLst>
              <a:ext uri="{FF2B5EF4-FFF2-40B4-BE49-F238E27FC236}">
                <a16:creationId xmlns:a16="http://schemas.microsoft.com/office/drawing/2014/main" id="{482F6815-FE8D-41F4-8261-2B5CFB2A4748}"/>
              </a:ext>
            </a:extLst>
          </p:cNvPr>
          <p:cNvCxnSpPr>
            <a:cxnSpLocks noChangeShapeType="1"/>
          </p:cNvCxnSpPr>
          <p:nvPr/>
        </p:nvCxnSpPr>
        <p:spPr bwMode="auto">
          <a:xfrm flipH="1">
            <a:off x="265113" y="7269163"/>
            <a:ext cx="7138987"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102" name="Rectangle 23">
            <a:extLst>
              <a:ext uri="{FF2B5EF4-FFF2-40B4-BE49-F238E27FC236}">
                <a16:creationId xmlns:a16="http://schemas.microsoft.com/office/drawing/2014/main" id="{25707942-89E4-49EE-8BE3-42DAAD436CDA}"/>
              </a:ext>
            </a:extLst>
          </p:cNvPr>
          <p:cNvSpPr>
            <a:spLocks noChangeArrowheads="1"/>
          </p:cNvSpPr>
          <p:nvPr/>
        </p:nvSpPr>
        <p:spPr bwMode="auto">
          <a:xfrm>
            <a:off x="233271" y="1449259"/>
            <a:ext cx="7296150" cy="7478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defRPr/>
            </a:pPr>
            <a:r>
              <a:rPr lang="en-US" altLang="en-US" sz="1200" dirty="0">
                <a:latin typeface="Calibri"/>
                <a:ea typeface="MS PGothic"/>
                <a:cs typeface="Calibri"/>
              </a:rPr>
              <a:t>I am here to help your child succeed and I am willing to put in the extra time for this to occur. Please encourage your son or daughter to see me before or after school if he or she has questions regarding classroom material or the dynamics of the class. Of course, I also welcome parent/guardian questions and concerns and I regularly check both my voicemail and email. I am really looking forward to starting our year together at Meridian Medical Arts!</a:t>
            </a:r>
            <a:br>
              <a:rPr lang="en-US" altLang="en-US" sz="1200" dirty="0"/>
            </a:br>
            <a:endParaRPr lang="en-US" altLang="en-US" sz="1200" dirty="0"/>
          </a:p>
          <a:p>
            <a:pPr eaLnBrk="1" hangingPunct="1">
              <a:spcBef>
                <a:spcPct val="0"/>
              </a:spcBef>
              <a:buFontTx/>
              <a:buNone/>
              <a:defRPr/>
            </a:pPr>
            <a:r>
              <a:rPr lang="en-US" altLang="en-US" sz="1200" dirty="0">
                <a:latin typeface="Calibri"/>
                <a:ea typeface="MS PGothic"/>
                <a:cs typeface="Calibri"/>
              </a:rPr>
              <a:t>Sincerely,</a:t>
            </a:r>
          </a:p>
          <a:p>
            <a:pPr eaLnBrk="1" hangingPunct="1">
              <a:spcBef>
                <a:spcPct val="0"/>
              </a:spcBef>
              <a:buFontTx/>
              <a:buNone/>
              <a:defRPr/>
            </a:pPr>
            <a:endParaRPr lang="en-US" altLang="en-US" sz="1200" dirty="0"/>
          </a:p>
          <a:p>
            <a:pPr eaLnBrk="1" hangingPunct="1">
              <a:spcBef>
                <a:spcPct val="0"/>
              </a:spcBef>
              <a:buFontTx/>
              <a:buNone/>
              <a:defRPr/>
            </a:pPr>
            <a:endParaRPr lang="en-US" altLang="en-US" sz="1200" dirty="0"/>
          </a:p>
          <a:p>
            <a:pPr eaLnBrk="1" hangingPunct="1">
              <a:spcBef>
                <a:spcPct val="0"/>
              </a:spcBef>
              <a:buFontTx/>
              <a:buNone/>
              <a:defRPr/>
            </a:pPr>
            <a:endParaRPr lang="en-US" altLang="en-US" sz="1200" dirty="0"/>
          </a:p>
          <a:p>
            <a:pPr eaLnBrk="1" hangingPunct="1">
              <a:spcBef>
                <a:spcPct val="0"/>
              </a:spcBef>
              <a:buFontTx/>
              <a:buNone/>
              <a:defRPr/>
            </a:pPr>
            <a:endParaRPr lang="en-US" altLang="en-US" sz="1200" dirty="0"/>
          </a:p>
          <a:p>
            <a:pPr eaLnBrk="1" hangingPunct="1">
              <a:spcBef>
                <a:spcPct val="0"/>
              </a:spcBef>
              <a:buFontTx/>
              <a:buNone/>
              <a:defRPr/>
            </a:pPr>
            <a:r>
              <a:rPr lang="en-US" altLang="en-US" sz="1200" dirty="0">
                <a:latin typeface="Calibri"/>
                <a:ea typeface="MS PGothic"/>
                <a:cs typeface="Calibri"/>
              </a:rPr>
              <a:t>Christa McClure</a:t>
            </a:r>
          </a:p>
          <a:p>
            <a:pPr eaLnBrk="1" hangingPunct="1">
              <a:spcBef>
                <a:spcPct val="0"/>
              </a:spcBef>
              <a:buFontTx/>
              <a:buNone/>
              <a:defRPr/>
            </a:pPr>
            <a:r>
              <a:rPr lang="en-US" altLang="en-US" sz="1200" dirty="0">
                <a:latin typeface="Calibri"/>
                <a:ea typeface="MS PGothic"/>
                <a:cs typeface="Calibri"/>
              </a:rPr>
              <a:t>Meridian Medical Arts Charter High School</a:t>
            </a:r>
          </a:p>
          <a:p>
            <a:pPr eaLnBrk="1" hangingPunct="1">
              <a:spcBef>
                <a:spcPct val="0"/>
              </a:spcBef>
              <a:buFontTx/>
              <a:buNone/>
              <a:defRPr/>
            </a:pPr>
            <a:endParaRPr lang="en-US" altLang="en-US" sz="1200" dirty="0">
              <a:latin typeface="Arial Narrow" panose="020B0606020202030204" pitchFamily="34" charset="0"/>
            </a:endParaRPr>
          </a:p>
          <a:p>
            <a:pPr eaLnBrk="1" hangingPunct="1">
              <a:spcBef>
                <a:spcPct val="0"/>
              </a:spcBef>
              <a:buFontTx/>
              <a:buNone/>
              <a:defRPr/>
            </a:pPr>
            <a:endParaRPr lang="en-US" altLang="en-US" sz="1200" dirty="0">
              <a:latin typeface="Arial Narrow" panose="020B0606020202030204" pitchFamily="34" charset="0"/>
            </a:endParaRPr>
          </a:p>
          <a:p>
            <a:pPr eaLnBrk="1" hangingPunct="1">
              <a:spcBef>
                <a:spcPct val="0"/>
              </a:spcBef>
              <a:buFontTx/>
              <a:buNone/>
              <a:defRPr/>
            </a:pPr>
            <a:endParaRPr lang="en-US" altLang="en-US" sz="1200" dirty="0">
              <a:latin typeface="Arial Narrow" panose="020B0606020202030204" pitchFamily="34" charset="0"/>
            </a:endParaRPr>
          </a:p>
          <a:p>
            <a:pPr eaLnBrk="1" hangingPunct="1">
              <a:spcBef>
                <a:spcPct val="0"/>
              </a:spcBef>
              <a:buNone/>
              <a:defRPr/>
            </a:pPr>
            <a:r>
              <a:rPr lang="en-US" altLang="en-US" sz="1200" dirty="0">
                <a:latin typeface="+mj-lt"/>
                <a:ea typeface="MS PGothic"/>
              </a:rPr>
              <a:t>Thank you for taking the time to read through this information! Please remove the front page of this syllabus to keep for your records, and sign in the spaces below. </a:t>
            </a:r>
            <a:r>
              <a:rPr lang="en-US" altLang="en-US" sz="1200" b="1" dirty="0">
                <a:latin typeface="+mj-lt"/>
                <a:ea typeface="MS PGothic"/>
              </a:rPr>
              <a:t>Please  print and return this page, once it is signed, to Mrs. McClure no later than Friday, August 16, 2024.</a:t>
            </a:r>
            <a:endParaRPr lang="en-US" altLang="en-US" sz="1200" dirty="0">
              <a:latin typeface="+mj-lt"/>
              <a:ea typeface="MS PGothic"/>
            </a:endParaRPr>
          </a:p>
          <a:p>
            <a:pPr eaLnBrk="1" hangingPunct="1">
              <a:spcBef>
                <a:spcPct val="0"/>
              </a:spcBef>
              <a:buFontTx/>
              <a:buNone/>
              <a:defRPr/>
            </a:pPr>
            <a:endParaRPr lang="en-US" altLang="en-US" sz="1200" dirty="0">
              <a:latin typeface="+mj-lt"/>
            </a:endParaRPr>
          </a:p>
          <a:p>
            <a:pPr eaLnBrk="1" hangingPunct="1">
              <a:spcBef>
                <a:spcPct val="0"/>
              </a:spcBef>
              <a:buNone/>
              <a:defRPr/>
            </a:pPr>
            <a:r>
              <a:rPr lang="en-US" altLang="en-US" sz="1200" dirty="0">
                <a:latin typeface="+mj-lt"/>
                <a:ea typeface="MS PGothic"/>
              </a:rPr>
              <a:t> I, ________________________________________, have read and understand the rules and expectations for English 11 I acknowledge that it is my responsibility to contact my teacher if I have any questions or concerns. I know that this syllabus, assignments, agendas, and resources are available to me on PowerSchool and/or Schoology. It is also my responsibility to check PowerSchool on a regular basis. </a:t>
            </a:r>
            <a:endParaRPr lang="en-US" altLang="en-US" sz="1200" dirty="0">
              <a:latin typeface="+mj-lt"/>
              <a:cs typeface="Calibri"/>
            </a:endParaRPr>
          </a:p>
          <a:p>
            <a:pPr eaLnBrk="1" hangingPunct="1">
              <a:spcBef>
                <a:spcPct val="0"/>
              </a:spcBef>
              <a:buFontTx/>
              <a:buNone/>
              <a:defRPr/>
            </a:pPr>
            <a:endParaRPr lang="en-US" altLang="en-US" sz="1200" dirty="0">
              <a:latin typeface="+mj-lt"/>
            </a:endParaRPr>
          </a:p>
          <a:p>
            <a:pPr eaLnBrk="1" hangingPunct="1">
              <a:spcBef>
                <a:spcPct val="0"/>
              </a:spcBef>
              <a:buFontTx/>
              <a:buNone/>
              <a:defRPr/>
            </a:pPr>
            <a:endParaRPr lang="en-US" altLang="en-US" sz="1200" dirty="0">
              <a:latin typeface="+mj-lt"/>
            </a:endParaRPr>
          </a:p>
          <a:p>
            <a:pPr eaLnBrk="1" hangingPunct="1">
              <a:spcBef>
                <a:spcPct val="0"/>
              </a:spcBef>
              <a:buFontTx/>
              <a:buNone/>
              <a:defRPr/>
            </a:pPr>
            <a:r>
              <a:rPr lang="en-US" altLang="en-US" sz="1200" b="1" dirty="0">
                <a:latin typeface="+mj-lt"/>
                <a:ea typeface="MS PGothic"/>
              </a:rPr>
              <a:t>Printed student name </a:t>
            </a:r>
            <a:r>
              <a:rPr lang="en-US" altLang="en-US" sz="1200" dirty="0">
                <a:latin typeface="+mj-lt"/>
                <a:ea typeface="MS PGothic"/>
              </a:rPr>
              <a:t>__________________________________________________________________________</a:t>
            </a:r>
            <a:endParaRPr lang="en-US" altLang="en-US" sz="1200" dirty="0">
              <a:latin typeface="+mj-lt"/>
              <a:ea typeface="MS PGothic"/>
              <a:cs typeface="Calibri"/>
            </a:endParaRPr>
          </a:p>
          <a:p>
            <a:pPr eaLnBrk="1" hangingPunct="1">
              <a:spcBef>
                <a:spcPct val="0"/>
              </a:spcBef>
              <a:buFontTx/>
              <a:buNone/>
              <a:defRPr/>
            </a:pPr>
            <a:endParaRPr lang="en-US" altLang="en-US" sz="1200" dirty="0">
              <a:latin typeface="+mj-lt"/>
            </a:endParaRPr>
          </a:p>
          <a:p>
            <a:pPr eaLnBrk="1" hangingPunct="1">
              <a:spcBef>
                <a:spcPct val="0"/>
              </a:spcBef>
              <a:buNone/>
              <a:defRPr/>
            </a:pPr>
            <a:r>
              <a:rPr lang="en-US" altLang="en-US" sz="1200" b="1" dirty="0">
                <a:latin typeface="+mj-lt"/>
                <a:ea typeface="MS PGothic"/>
              </a:rPr>
              <a:t>Student signature </a:t>
            </a:r>
            <a:r>
              <a:rPr lang="en-US" altLang="en-US" sz="1200" dirty="0">
                <a:latin typeface="+mj-lt"/>
                <a:ea typeface="MS PGothic"/>
              </a:rPr>
              <a:t>_____________________________________________________________________________</a:t>
            </a:r>
            <a:br>
              <a:rPr lang="en-US" altLang="en-US" sz="1200" dirty="0">
                <a:latin typeface="+mj-lt"/>
              </a:rPr>
            </a:br>
            <a:r>
              <a:rPr lang="en-US" altLang="en-US" sz="1200" dirty="0">
                <a:latin typeface="+mj-lt"/>
                <a:ea typeface="MS PGothic"/>
              </a:rPr>
              <a:t>       </a:t>
            </a:r>
            <a:br>
              <a:rPr lang="en-US" altLang="en-US" sz="1200" dirty="0">
                <a:latin typeface="+mj-lt"/>
              </a:rPr>
            </a:br>
            <a:r>
              <a:rPr lang="en-US" altLang="en-US" sz="1200" b="1" dirty="0">
                <a:latin typeface="+mj-lt"/>
                <a:ea typeface="MS PGothic"/>
              </a:rPr>
              <a:t>Class period </a:t>
            </a:r>
            <a:r>
              <a:rPr lang="en-US" altLang="en-US" sz="1200" dirty="0">
                <a:latin typeface="+mj-lt"/>
                <a:ea typeface="MS PGothic"/>
              </a:rPr>
              <a:t>_________</a:t>
            </a:r>
            <a:endParaRPr lang="en-US" altLang="en-US" sz="1200" dirty="0">
              <a:latin typeface="+mj-lt"/>
              <a:ea typeface="MS PGothic"/>
              <a:cs typeface="Calibri"/>
            </a:endParaRPr>
          </a:p>
          <a:p>
            <a:pPr eaLnBrk="1" hangingPunct="1">
              <a:spcBef>
                <a:spcPct val="0"/>
              </a:spcBef>
              <a:buFont typeface="Arial" panose="020B0604020202020204" pitchFamily="34" charset="0"/>
              <a:buNone/>
              <a:defRPr/>
            </a:pPr>
            <a:endParaRPr lang="en-US" altLang="en-US" sz="1200" dirty="0">
              <a:latin typeface="+mj-lt"/>
            </a:endParaRPr>
          </a:p>
          <a:p>
            <a:pPr eaLnBrk="1" hangingPunct="1">
              <a:spcBef>
                <a:spcPct val="0"/>
              </a:spcBef>
              <a:buFont typeface="Arial" panose="020B0604020202020204" pitchFamily="34" charset="0"/>
              <a:buNone/>
              <a:defRPr/>
            </a:pPr>
            <a:endParaRPr lang="en-US" altLang="en-US" sz="1200" dirty="0">
              <a:latin typeface="+mj-lt"/>
            </a:endParaRPr>
          </a:p>
          <a:p>
            <a:pPr eaLnBrk="1" hangingPunct="1">
              <a:spcBef>
                <a:spcPct val="0"/>
              </a:spcBef>
              <a:buFontTx/>
              <a:buNone/>
              <a:defRPr/>
            </a:pPr>
            <a:endParaRPr lang="en-US" altLang="en-US" sz="1200" b="1" dirty="0">
              <a:latin typeface="+mj-lt"/>
            </a:endParaRPr>
          </a:p>
          <a:p>
            <a:pPr eaLnBrk="1" hangingPunct="1">
              <a:spcBef>
                <a:spcPct val="0"/>
              </a:spcBef>
              <a:buFontTx/>
              <a:buNone/>
              <a:defRPr/>
            </a:pPr>
            <a:r>
              <a:rPr lang="en-US" altLang="en-US" sz="1200" b="1" dirty="0">
                <a:latin typeface="+mj-lt"/>
                <a:ea typeface="MS PGothic"/>
              </a:rPr>
              <a:t>Printed parent/guardian name </a:t>
            </a:r>
            <a:r>
              <a:rPr lang="en-US" altLang="en-US" sz="1200" dirty="0">
                <a:latin typeface="+mj-lt"/>
                <a:ea typeface="MS PGothic"/>
              </a:rPr>
              <a:t>___________________________________________________________________</a:t>
            </a:r>
            <a:endParaRPr lang="en-US" altLang="en-US" sz="1200" dirty="0">
              <a:latin typeface="+mj-lt"/>
              <a:ea typeface="MS PGothic"/>
              <a:cs typeface="Calibri"/>
            </a:endParaRPr>
          </a:p>
          <a:p>
            <a:pPr eaLnBrk="1" hangingPunct="1">
              <a:spcBef>
                <a:spcPct val="0"/>
              </a:spcBef>
              <a:buFont typeface="Arial" panose="020B0604020202020204" pitchFamily="34" charset="0"/>
              <a:buNone/>
              <a:defRPr/>
            </a:pPr>
            <a:br>
              <a:rPr lang="en-US" altLang="en-US" sz="1200" dirty="0">
                <a:latin typeface="+mj-lt"/>
              </a:rPr>
            </a:br>
            <a:r>
              <a:rPr lang="en-US" altLang="en-US" sz="1200" b="1" dirty="0">
                <a:latin typeface="+mj-lt"/>
                <a:ea typeface="MS PGothic"/>
              </a:rPr>
              <a:t>Parent/guardian signature </a:t>
            </a:r>
            <a:r>
              <a:rPr lang="en-US" altLang="en-US" sz="1200" dirty="0">
                <a:latin typeface="+mj-lt"/>
                <a:ea typeface="MS PGothic"/>
              </a:rPr>
              <a:t>______________________________________________________________________</a:t>
            </a:r>
            <a:endParaRPr lang="en-US" altLang="en-US" sz="1200" dirty="0">
              <a:latin typeface="+mj-lt"/>
              <a:ea typeface="MS PGothic"/>
              <a:cs typeface="Calibri"/>
            </a:endParaRPr>
          </a:p>
          <a:p>
            <a:pPr eaLnBrk="1" hangingPunct="1">
              <a:spcBef>
                <a:spcPct val="0"/>
              </a:spcBef>
              <a:buFontTx/>
              <a:buNone/>
              <a:defRPr/>
            </a:pPr>
            <a:endParaRPr lang="en-US" altLang="en-US" sz="1200" dirty="0">
              <a:latin typeface="+mj-lt"/>
            </a:endParaRPr>
          </a:p>
          <a:p>
            <a:pPr eaLnBrk="1" hangingPunct="1">
              <a:spcBef>
                <a:spcPct val="0"/>
              </a:spcBef>
              <a:buFontTx/>
              <a:buNone/>
              <a:defRPr/>
            </a:pPr>
            <a:br>
              <a:rPr lang="en-US" altLang="en-US" sz="1200" dirty="0">
                <a:latin typeface="+mj-lt"/>
              </a:rPr>
            </a:br>
            <a:endParaRPr lang="en-US" altLang="en-US" sz="1200" dirty="0">
              <a:latin typeface="+mj-lt"/>
            </a:endParaRPr>
          </a:p>
        </p:txBody>
      </p:sp>
      <p:cxnSp>
        <p:nvCxnSpPr>
          <p:cNvPr id="57" name="Straight Connector 56">
            <a:extLst>
              <a:ext uri="{FF2B5EF4-FFF2-40B4-BE49-F238E27FC236}">
                <a16:creationId xmlns:a16="http://schemas.microsoft.com/office/drawing/2014/main" id="{0452A1D7-7AC7-45B7-8416-56D16DBABE2A}"/>
              </a:ext>
            </a:extLst>
          </p:cNvPr>
          <p:cNvCxnSpPr>
            <a:cxnSpLocks noChangeShapeType="1"/>
          </p:cNvCxnSpPr>
          <p:nvPr/>
        </p:nvCxnSpPr>
        <p:spPr bwMode="auto">
          <a:xfrm flipH="1">
            <a:off x="265113" y="3827463"/>
            <a:ext cx="683895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25" name="Picture 24" descr="Macintosh HD:Users:tamaragorosave:Desktop:Clip Art:Grepic_Chalkboard_Paper:chalkboard7.jpg">
            <a:extLst>
              <a:ext uri="{FF2B5EF4-FFF2-40B4-BE49-F238E27FC236}">
                <a16:creationId xmlns:a16="http://schemas.microsoft.com/office/drawing/2014/main" id="{6B98F7BC-347B-4321-8ADD-C305CFB49E3D}"/>
              </a:ext>
            </a:extLst>
          </p:cNvPr>
          <p:cNvPicPr/>
          <p:nvPr/>
        </p:nvPicPr>
        <p:blipFill>
          <a:blip r:embed="rId2">
            <a:alphaModFix amt="90000"/>
            <a:extLst>
              <a:ext uri="{28A0092B-C50C-407E-A947-70E740481C1C}">
                <a14:useLocalDpi xmlns:a14="http://schemas.microsoft.com/office/drawing/2010/main" val="0"/>
              </a:ext>
            </a:extLst>
          </a:blip>
          <a:srcRect/>
          <a:stretch>
            <a:fillRect/>
          </a:stretch>
        </p:blipFill>
        <p:spPr bwMode="auto">
          <a:xfrm>
            <a:off x="233271" y="207320"/>
            <a:ext cx="7309102" cy="707080"/>
          </a:xfrm>
          <a:prstGeom prst="roundRect">
            <a:avLst>
              <a:gd name="adj" fmla="val 8594"/>
            </a:avLst>
          </a:prstGeom>
          <a:solidFill>
            <a:srgbClr val="FFFFFF">
              <a:shade val="85000"/>
            </a:srgbClr>
          </a:solidFill>
          <a:ln>
            <a:noFill/>
          </a:ln>
          <a:effectLst/>
        </p:spPr>
      </p:pic>
      <p:pic>
        <p:nvPicPr>
          <p:cNvPr id="4105" name="Picture 10">
            <a:extLst>
              <a:ext uri="{FF2B5EF4-FFF2-40B4-BE49-F238E27FC236}">
                <a16:creationId xmlns:a16="http://schemas.microsoft.com/office/drawing/2014/main" id="{C18E72EC-68F3-4FDC-9629-1E271B4623D1}"/>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46075" y="247650"/>
            <a:ext cx="9112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5FD75C7D-B06C-4BBB-BB73-1F2D7DA936B9}"/>
              </a:ext>
            </a:extLst>
          </p:cNvPr>
          <p:cNvSpPr txBox="1"/>
          <p:nvPr/>
        </p:nvSpPr>
        <p:spPr>
          <a:xfrm>
            <a:off x="1946275" y="3930650"/>
            <a:ext cx="3711575" cy="276225"/>
          </a:xfrm>
          <a:prstGeom prst="rect">
            <a:avLst/>
          </a:prstGeom>
          <a:noFill/>
        </p:spPr>
        <p:txBody>
          <a:bodyPr>
            <a:spAutoFit/>
          </a:bodyPr>
          <a:lstStyle/>
          <a:p>
            <a:pPr algn="ctr" eaLnBrk="1" hangingPunct="1">
              <a:defRPr/>
            </a:pPr>
            <a:r>
              <a:rPr lang="en-US" sz="1200" b="1" cap="all">
                <a:latin typeface="Arial Black"/>
                <a:ea typeface="ＭＳ Ｐゴシック" charset="0"/>
                <a:cs typeface="Arial Black"/>
              </a:rPr>
              <a:t>Signatures required</a:t>
            </a:r>
          </a:p>
        </p:txBody>
      </p:sp>
      <p:sp>
        <p:nvSpPr>
          <p:cNvPr id="15" name="Text Box 45">
            <a:extLst>
              <a:ext uri="{FF2B5EF4-FFF2-40B4-BE49-F238E27FC236}">
                <a16:creationId xmlns:a16="http://schemas.microsoft.com/office/drawing/2014/main" id="{F6B46466-0E0C-408F-BA49-B03C5CE2741A}"/>
              </a:ext>
            </a:extLst>
          </p:cNvPr>
          <p:cNvSpPr txBox="1"/>
          <p:nvPr/>
        </p:nvSpPr>
        <p:spPr>
          <a:xfrm>
            <a:off x="265113" y="263525"/>
            <a:ext cx="1071562" cy="1458913"/>
          </a:xfrm>
          <a:prstGeom prst="rect">
            <a:avLst/>
          </a:prstGeom>
          <a:noFill/>
          <a:ln>
            <a:noFill/>
          </a:ln>
          <a:effectLst/>
          <a:extLst>
            <a:ext uri="{C572A759-6A51-4108-AA02-DFA0A04FC94B}"/>
          </a:extLst>
        </p:spPr>
        <p:style>
          <a:lnRef idx="0">
            <a:schemeClr val="accent1"/>
          </a:lnRef>
          <a:fillRef idx="0">
            <a:schemeClr val="accent1"/>
          </a:fillRef>
          <a:effectRef idx="0">
            <a:schemeClr val="accent1"/>
          </a:effectRef>
          <a:fontRef idx="minor">
            <a:schemeClr val="dk1"/>
          </a:fontRef>
        </p:style>
        <p:txBody>
          <a:bodyPr/>
          <a:lstStyle/>
          <a:p>
            <a:pPr algn="ctr" eaLnBrk="1" fontAlgn="auto" hangingPunct="1">
              <a:lnSpc>
                <a:spcPct val="75000"/>
              </a:lnSpc>
              <a:spcBef>
                <a:spcPts val="0"/>
              </a:spcBef>
              <a:spcAft>
                <a:spcPts val="0"/>
              </a:spcAft>
              <a:defRPr/>
            </a:pPr>
            <a:r>
              <a:rPr lang="en-US" sz="1400">
                <a:solidFill>
                  <a:schemeClr val="tx1"/>
                </a:solidFill>
                <a:ea typeface="Calibri"/>
                <a:cs typeface="Arial Narrow"/>
              </a:rPr>
              <a:t>MMACHS</a:t>
            </a:r>
            <a:br>
              <a:rPr lang="en-US" sz="1400">
                <a:solidFill>
                  <a:schemeClr val="tx1"/>
                </a:solidFill>
                <a:ea typeface="Calibri"/>
                <a:cs typeface="Arial Narrow"/>
              </a:rPr>
            </a:br>
            <a:r>
              <a:rPr lang="en-US" sz="1200" b="1">
                <a:solidFill>
                  <a:schemeClr val="tx1"/>
                </a:solidFill>
                <a:ea typeface="Calibri"/>
                <a:cs typeface="Arial Narrow"/>
              </a:rPr>
              <a:t>Mrs. McClure</a:t>
            </a:r>
          </a:p>
        </p:txBody>
      </p:sp>
      <p:sp>
        <p:nvSpPr>
          <p:cNvPr id="17" name="Rectangle 16">
            <a:extLst>
              <a:ext uri="{FF2B5EF4-FFF2-40B4-BE49-F238E27FC236}">
                <a16:creationId xmlns:a16="http://schemas.microsoft.com/office/drawing/2014/main" id="{970774C2-BE36-41DC-8B50-CB1336AD9292}"/>
              </a:ext>
            </a:extLst>
          </p:cNvPr>
          <p:cNvSpPr/>
          <p:nvPr/>
        </p:nvSpPr>
        <p:spPr>
          <a:xfrm>
            <a:off x="2348918" y="336551"/>
            <a:ext cx="3039639" cy="525144"/>
          </a:xfrm>
          <a:prstGeom prst="rect">
            <a:avLst/>
          </a:prstGeom>
          <a:noFill/>
          <a:ln>
            <a:noFill/>
          </a:ln>
        </p:spPr>
        <p:txBody>
          <a:bodyPr wrap="none">
            <a:prstTxWarp prst="textChevron">
              <a:avLst/>
            </a:prstTxWarp>
            <a:spAutoFit/>
          </a:bodyPr>
          <a:lstStyle/>
          <a:p>
            <a:pPr algn="ctr" eaLnBrk="1" hangingPunct="1">
              <a:defRPr/>
            </a:pPr>
            <a:r>
              <a:rPr lang="en-US" sz="4000" b="1" dirty="0">
                <a:ln w="12700">
                  <a:solidFill>
                    <a:schemeClr val="bg1"/>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a:ea typeface="ＭＳ Ｐゴシック" charset="0"/>
                <a:cs typeface="Arial"/>
              </a:rPr>
              <a:t>English 11</a:t>
            </a:r>
          </a:p>
        </p:txBody>
      </p:sp>
      <p:cxnSp>
        <p:nvCxnSpPr>
          <p:cNvPr id="14" name="Straight Connector 13">
            <a:extLst>
              <a:ext uri="{FF2B5EF4-FFF2-40B4-BE49-F238E27FC236}">
                <a16:creationId xmlns:a16="http://schemas.microsoft.com/office/drawing/2014/main" id="{87DC3D30-0D55-4850-BE5C-BF1BB8FD74B3}"/>
              </a:ext>
            </a:extLst>
          </p:cNvPr>
          <p:cNvCxnSpPr>
            <a:cxnSpLocks noChangeShapeType="1"/>
          </p:cNvCxnSpPr>
          <p:nvPr/>
        </p:nvCxnSpPr>
        <p:spPr bwMode="auto">
          <a:xfrm flipH="1">
            <a:off x="265113" y="8426450"/>
            <a:ext cx="7138987"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 name="TextBox 1">
            <a:extLst>
              <a:ext uri="{FF2B5EF4-FFF2-40B4-BE49-F238E27FC236}">
                <a16:creationId xmlns:a16="http://schemas.microsoft.com/office/drawing/2014/main" id="{20DE9695-358C-FEA0-0EFD-CFB15D27E0AE}"/>
              </a:ext>
            </a:extLst>
          </p:cNvPr>
          <p:cNvSpPr txBox="1"/>
          <p:nvPr/>
        </p:nvSpPr>
        <p:spPr>
          <a:xfrm>
            <a:off x="722996" y="8789730"/>
            <a:ext cx="664257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cap="all">
                <a:latin typeface="Arial Black"/>
                <a:ea typeface="MS PGothic"/>
              </a:rPr>
              <a:t>Please see the optional questionnaire on the following page </a:t>
            </a:r>
            <a:endParaRPr lang="en-US" sz="1200">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02245FD-BFC9-120C-3B54-725661D30C8C}"/>
              </a:ext>
            </a:extLst>
          </p:cNvPr>
          <p:cNvSpPr txBox="1"/>
          <p:nvPr/>
        </p:nvSpPr>
        <p:spPr>
          <a:xfrm>
            <a:off x="406831" y="811470"/>
            <a:ext cx="7103646" cy="28546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latin typeface="Times New Roman"/>
                <a:ea typeface="MS PGothic"/>
                <a:cs typeface="Segoe UI"/>
              </a:rPr>
              <a:t>The following questions provide an opportunity for you to tell me a little about you’re your student. It is not mandatory that you fill it out; however, it is nice to receive parent input and advice as we begin the school year. </a:t>
            </a:r>
            <a:endParaRPr lang="en-US"/>
          </a:p>
          <a:p>
            <a:endParaRPr lang="en-US" sz="1200">
              <a:latin typeface="Times New Roman"/>
              <a:ea typeface="MS PGothic"/>
              <a:cs typeface="Segoe UI"/>
            </a:endParaRPr>
          </a:p>
          <a:p>
            <a:r>
              <a:rPr lang="en-US" sz="1200">
                <a:latin typeface="Times New Roman"/>
                <a:ea typeface="MS PGothic"/>
                <a:cs typeface="Segoe UI"/>
              </a:rPr>
              <a:t>Student’s Name: ____________________________________________________________</a:t>
            </a:r>
            <a:r>
              <a:rPr lang="en-US" sz="1200">
                <a:latin typeface="WordVisiCarriageReturn_MSFontService"/>
                <a:ea typeface="MS PGothic"/>
              </a:rPr>
              <a:t> </a:t>
            </a:r>
            <a:br>
              <a:rPr lang="en-US" sz="1200">
                <a:latin typeface="WordVisiCarriageReturn_MSFontService"/>
              </a:rPr>
            </a:br>
            <a:r>
              <a:rPr lang="en-US" sz="1200">
                <a:latin typeface="Times New Roman"/>
                <a:ea typeface="MS PGothic"/>
                <a:cs typeface="Segoe UI"/>
              </a:rPr>
              <a:t>Class Period: ______</a:t>
            </a:r>
            <a:r>
              <a:rPr lang="en-US" sz="1200">
                <a:latin typeface="WordVisiCarriageReturn_MSFontService"/>
                <a:ea typeface="MS PGothic"/>
              </a:rPr>
              <a:t> </a:t>
            </a:r>
            <a:br>
              <a:rPr lang="en-US" sz="1200">
                <a:latin typeface="WordVisiCarriageReturn_MSFontService"/>
              </a:rPr>
            </a:br>
            <a:r>
              <a:rPr lang="en-US" sz="1200">
                <a:latin typeface="Times New Roman"/>
                <a:ea typeface="MS PGothic"/>
                <a:cs typeface="Times New Roman"/>
              </a:rPr>
              <a:t> </a:t>
            </a:r>
            <a:endParaRPr lang="en-US"/>
          </a:p>
          <a:p>
            <a:r>
              <a:rPr lang="en-US" sz="1200">
                <a:latin typeface="Times New Roman"/>
                <a:ea typeface="MS PGothic"/>
                <a:cs typeface="Segoe UI"/>
              </a:rPr>
              <a:t>Parents’/Guardians’ Names (First and Last): _______________________________________</a:t>
            </a:r>
            <a:r>
              <a:rPr lang="en-US" sz="1200">
                <a:latin typeface="WordVisiCarriageReturn_MSFontService"/>
                <a:ea typeface="MS PGothic"/>
              </a:rPr>
              <a:t> </a:t>
            </a:r>
            <a:br>
              <a:rPr lang="en-US" sz="1200">
                <a:latin typeface="WordVisiCarriageReturn_MSFontService"/>
              </a:rPr>
            </a:br>
            <a:r>
              <a:rPr lang="en-US" sz="1200">
                <a:latin typeface="WordVisiCarriageReturn_MSFontService"/>
                <a:ea typeface="MS PGothic"/>
              </a:rPr>
              <a:t> </a:t>
            </a:r>
            <a:br>
              <a:rPr lang="en-US" sz="1200">
                <a:latin typeface="WordVisiCarriageReturn_MSFontService"/>
              </a:rPr>
            </a:br>
            <a:r>
              <a:rPr lang="en-US" sz="1200">
                <a:latin typeface="Times New Roman"/>
                <a:ea typeface="MS PGothic"/>
                <a:cs typeface="Segoe UI"/>
              </a:rPr>
              <a:t>                                                                        _______________________________________</a:t>
            </a:r>
            <a:r>
              <a:rPr lang="en-US" sz="1200">
                <a:latin typeface="WordVisiCarriageReturn_MSFontService"/>
                <a:ea typeface="MS PGothic"/>
              </a:rPr>
              <a:t> </a:t>
            </a:r>
            <a:br>
              <a:rPr lang="en-US" sz="1200">
                <a:latin typeface="WordVisiCarriageReturn_MSFontService"/>
              </a:rPr>
            </a:br>
            <a:r>
              <a:rPr lang="en-US" sz="1200">
                <a:latin typeface="Times New Roman"/>
                <a:ea typeface="MS PGothic"/>
                <a:cs typeface="Times New Roman"/>
              </a:rPr>
              <a:t> </a:t>
            </a:r>
          </a:p>
          <a:p>
            <a:r>
              <a:rPr lang="en-US" sz="1200">
                <a:latin typeface="Times New Roman"/>
                <a:ea typeface="MS PGothic"/>
                <a:cs typeface="Segoe UI"/>
              </a:rPr>
              <a:t>Contact Information:  </a:t>
            </a:r>
            <a:r>
              <a:rPr lang="en-US" sz="1200">
                <a:latin typeface="Times New Roman"/>
                <a:ea typeface="MS PGothic"/>
                <a:cs typeface="Times New Roman"/>
              </a:rPr>
              <a:t> </a:t>
            </a:r>
            <a:endParaRPr lang="en-US"/>
          </a:p>
          <a:p>
            <a:r>
              <a:rPr lang="en-US" sz="1200">
                <a:latin typeface="Times New Roman"/>
                <a:ea typeface="MS PGothic"/>
                <a:cs typeface="Segoe UI"/>
              </a:rPr>
              <a:t>Most Reliable Contact# _____________________________________</a:t>
            </a:r>
            <a:r>
              <a:rPr lang="en-US" sz="1200">
                <a:latin typeface="Times New Roman"/>
                <a:ea typeface="MS PGothic"/>
                <a:cs typeface="Times New Roman"/>
              </a:rPr>
              <a:t> </a:t>
            </a:r>
            <a:br>
              <a:rPr lang="en-US" sz="1200">
                <a:latin typeface="Times New Roman"/>
                <a:ea typeface="MS PGothic"/>
                <a:cs typeface="Times New Roman"/>
              </a:rPr>
            </a:br>
            <a:endParaRPr lang="en-US" sz="1200">
              <a:latin typeface="Times New Roman"/>
              <a:ea typeface="MS PGothic"/>
              <a:cs typeface="Times New Roman"/>
            </a:endParaRPr>
          </a:p>
          <a:p>
            <a:r>
              <a:rPr lang="en-US" sz="1200">
                <a:latin typeface="Times New Roman"/>
                <a:ea typeface="MS PGothic"/>
                <a:cs typeface="Segoe UI"/>
              </a:rPr>
              <a:t>Email Address ____________________________________________</a:t>
            </a:r>
            <a:r>
              <a:rPr lang="en-US" sz="1200">
                <a:latin typeface="WordVisiCarriageReturn_MSFontService"/>
                <a:ea typeface="MS PGothic"/>
              </a:rPr>
              <a:t> </a:t>
            </a:r>
            <a:br>
              <a:rPr lang="en-US" sz="1200">
                <a:latin typeface="WordVisiCarriageReturn_MSFontService"/>
              </a:rPr>
            </a:br>
            <a:r>
              <a:rPr lang="en-US" sz="1150">
                <a:latin typeface="Times New Roman"/>
                <a:ea typeface="MS PGothic"/>
                <a:cs typeface="Times New Roman"/>
              </a:rPr>
              <a:t> </a:t>
            </a:r>
          </a:p>
        </p:txBody>
      </p:sp>
      <p:sp>
        <p:nvSpPr>
          <p:cNvPr id="6" name="TextBox 5">
            <a:extLst>
              <a:ext uri="{FF2B5EF4-FFF2-40B4-BE49-F238E27FC236}">
                <a16:creationId xmlns:a16="http://schemas.microsoft.com/office/drawing/2014/main" id="{7C8796CB-C615-CFDC-AEA9-745CBCF560FC}"/>
              </a:ext>
            </a:extLst>
          </p:cNvPr>
          <p:cNvSpPr txBox="1"/>
          <p:nvPr/>
        </p:nvSpPr>
        <p:spPr>
          <a:xfrm>
            <a:off x="433179" y="4050170"/>
            <a:ext cx="7037778" cy="60631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AutoNum type="arabicPeriod"/>
            </a:pPr>
            <a:r>
              <a:rPr lang="en-US" sz="1200">
                <a:latin typeface="Times New Roman"/>
                <a:ea typeface="MS PGothic"/>
                <a:cs typeface="Times New Roman"/>
              </a:rPr>
              <a:t>List three characteristics that best describe your son/daughter. </a:t>
            </a:r>
          </a:p>
          <a:p>
            <a:r>
              <a:rPr lang="en-US" sz="1200">
                <a:latin typeface="WordVisiCarriageReturn_MSFontService"/>
                <a:ea typeface="MS PGothic"/>
              </a:rPr>
              <a:t> </a:t>
            </a:r>
            <a:br>
              <a:rPr lang="en-US" sz="1200">
                <a:latin typeface="WordVisiCarriageReturn_MSFontService"/>
              </a:rPr>
            </a:br>
            <a:r>
              <a:rPr lang="en-US" sz="1200">
                <a:latin typeface="Times New Roman"/>
                <a:ea typeface="MS PGothic"/>
                <a:cs typeface="Segoe UI"/>
              </a:rPr>
              <a:t>_________________________________________________</a:t>
            </a:r>
            <a:r>
              <a:rPr lang="en-US" sz="1200">
                <a:latin typeface="WordVisiCarriageReturn_MSFontService"/>
                <a:ea typeface="MS PGothic"/>
              </a:rPr>
              <a:t> </a:t>
            </a:r>
            <a:br>
              <a:rPr lang="en-US" sz="1200">
                <a:latin typeface="WordVisiCarriageReturn_MSFontService"/>
              </a:rPr>
            </a:br>
            <a:r>
              <a:rPr lang="en-US" sz="1200">
                <a:latin typeface="WordVisiCarriageReturn_MSFontService"/>
                <a:ea typeface="MS PGothic"/>
              </a:rPr>
              <a:t> </a:t>
            </a:r>
            <a:br>
              <a:rPr lang="en-US" sz="1200">
                <a:latin typeface="WordVisiCarriageReturn_MSFontService"/>
              </a:rPr>
            </a:br>
            <a:r>
              <a:rPr lang="en-US" sz="1200">
                <a:latin typeface="Times New Roman"/>
                <a:ea typeface="MS PGothic"/>
                <a:cs typeface="Segoe UI"/>
              </a:rPr>
              <a:t>_________________________________________________</a:t>
            </a:r>
            <a:r>
              <a:rPr lang="en-US" sz="1200">
                <a:latin typeface="WordVisiCarriageReturn_MSFontService"/>
                <a:ea typeface="MS PGothic"/>
              </a:rPr>
              <a:t> </a:t>
            </a:r>
            <a:br>
              <a:rPr lang="en-US" sz="1200">
                <a:latin typeface="WordVisiCarriageReturn_MSFontService"/>
              </a:rPr>
            </a:br>
            <a:r>
              <a:rPr lang="en-US" sz="1200">
                <a:latin typeface="WordVisiCarriageReturn_MSFontService"/>
                <a:ea typeface="MS PGothic"/>
              </a:rPr>
              <a:t> </a:t>
            </a:r>
            <a:br>
              <a:rPr lang="en-US" sz="1200">
                <a:latin typeface="WordVisiCarriageReturn_MSFontService"/>
              </a:rPr>
            </a:br>
            <a:r>
              <a:rPr lang="en-US" sz="1200">
                <a:latin typeface="Times New Roman"/>
                <a:ea typeface="MS PGothic"/>
                <a:cs typeface="Segoe UI"/>
              </a:rPr>
              <a:t>_________________________________________________</a:t>
            </a:r>
            <a:r>
              <a:rPr lang="en-US" sz="1200">
                <a:latin typeface="WordVisiCarriageReturn_MSFontService"/>
                <a:ea typeface="MS PGothic"/>
              </a:rPr>
              <a:t> </a:t>
            </a:r>
            <a:br>
              <a:rPr lang="en-US" sz="1200">
                <a:latin typeface="WordVisiCarriageReturn_MSFontService"/>
              </a:rPr>
            </a:br>
            <a:r>
              <a:rPr lang="en-US" sz="1200">
                <a:latin typeface="Times New Roman"/>
                <a:ea typeface="MS PGothic"/>
                <a:cs typeface="Times New Roman"/>
              </a:rPr>
              <a:t> </a:t>
            </a:r>
          </a:p>
          <a:p>
            <a:pPr>
              <a:buAutoNum type="arabicPeriod" startAt="2"/>
            </a:pPr>
            <a:r>
              <a:rPr lang="en-US" sz="1200">
                <a:latin typeface="Times New Roman"/>
                <a:ea typeface="MS PGothic"/>
                <a:cs typeface="Times New Roman"/>
              </a:rPr>
              <a:t>What do you consider to be his/her greatest strength(s) in school?</a:t>
            </a:r>
            <a:r>
              <a:rPr lang="en-US" sz="1200">
                <a:latin typeface="WordVisiCarriageReturn_MSFontService"/>
                <a:ea typeface="MS PGothic"/>
              </a:rPr>
              <a:t> </a:t>
            </a:r>
            <a:br>
              <a:rPr lang="en-US" sz="1200">
                <a:latin typeface="WordVisiCarriageReturn_MSFontService"/>
              </a:rPr>
            </a:br>
            <a:r>
              <a:rPr lang="en-US" sz="1400">
                <a:latin typeface="WordVisiCarriageReturn_MSFontService"/>
                <a:ea typeface="MS PGothic"/>
              </a:rPr>
              <a:t> </a:t>
            </a:r>
            <a:br>
              <a:rPr lang="en-US" sz="1400">
                <a:latin typeface="WordVisiCarriageReturn_MSFontService"/>
              </a:rPr>
            </a:br>
            <a:r>
              <a:rPr lang="en-US" sz="1400">
                <a:latin typeface="WordVisiCarriageReturn_MSFontService"/>
                <a:ea typeface="MS PGothic"/>
              </a:rPr>
              <a:t> </a:t>
            </a:r>
            <a:br>
              <a:rPr lang="en-US" sz="1400">
                <a:latin typeface="WordVisiCarriageReturn_MSFontService"/>
              </a:rPr>
            </a:br>
            <a:r>
              <a:rPr lang="en-US" sz="1400">
                <a:latin typeface="WordVisiCarriageReturn_MSFontService"/>
                <a:ea typeface="MS PGothic"/>
              </a:rPr>
              <a:t> </a:t>
            </a:r>
            <a:br>
              <a:rPr lang="en-US" sz="1400">
                <a:latin typeface="WordVisiCarriageReturn_MSFontService"/>
              </a:rPr>
            </a:br>
            <a:r>
              <a:rPr lang="en-US" sz="1400">
                <a:latin typeface="WordVisiCarriageReturn_MSFontService"/>
                <a:ea typeface="MS PGothic"/>
              </a:rPr>
              <a:t> </a:t>
            </a:r>
            <a:br>
              <a:rPr lang="en-US" sz="1400">
                <a:latin typeface="WordVisiCarriageReturn_MSFontService"/>
              </a:rPr>
            </a:br>
            <a:r>
              <a:rPr lang="en-US" sz="1200">
                <a:latin typeface="Times New Roman"/>
                <a:ea typeface="MS PGothic"/>
                <a:cs typeface="Times New Roman"/>
              </a:rPr>
              <a:t> </a:t>
            </a:r>
          </a:p>
          <a:p>
            <a:endParaRPr lang="en-US" sz="2000">
              <a:latin typeface="Segoe UI"/>
              <a:cs typeface="Segoe UI"/>
            </a:endParaRPr>
          </a:p>
          <a:p>
            <a:pPr>
              <a:buAutoNum type="arabicPeriod" startAt="3"/>
            </a:pPr>
            <a:r>
              <a:rPr lang="en-US" sz="1200">
                <a:latin typeface="Times New Roman"/>
                <a:ea typeface="MS PGothic"/>
                <a:cs typeface="Times New Roman"/>
              </a:rPr>
              <a:t>Please identify three areas in which you hope to see your child improve on this year.</a:t>
            </a:r>
            <a:r>
              <a:rPr lang="en-US" sz="1200">
                <a:latin typeface="WordVisiCarriageReturn_MSFontService"/>
                <a:ea typeface="MS PGothic"/>
              </a:rPr>
              <a:t> </a:t>
            </a:r>
            <a:br>
              <a:rPr lang="en-US" sz="1200">
                <a:latin typeface="WordVisiCarriageReturn_MSFontService"/>
              </a:rPr>
            </a:br>
            <a:r>
              <a:rPr lang="en-US" sz="1200">
                <a:latin typeface="WordVisiCarriageReturn_MSFontService"/>
                <a:ea typeface="MS PGothic"/>
              </a:rPr>
              <a:t> </a:t>
            </a:r>
            <a:br>
              <a:rPr lang="en-US" sz="1200">
                <a:latin typeface="WordVisiCarriageReturn_MSFontService"/>
              </a:rPr>
            </a:br>
            <a:r>
              <a:rPr lang="en-US" sz="1200">
                <a:latin typeface="Times New Roman"/>
                <a:ea typeface="MS PGothic"/>
                <a:cs typeface="Times New Roman"/>
              </a:rPr>
              <a:t>__________________________________________________</a:t>
            </a:r>
            <a:r>
              <a:rPr lang="en-US" sz="1200">
                <a:latin typeface="WordVisiCarriageReturn_MSFontService"/>
                <a:ea typeface="MS PGothic"/>
              </a:rPr>
              <a:t> </a:t>
            </a:r>
            <a:br>
              <a:rPr lang="en-US" sz="1200">
                <a:latin typeface="WordVisiCarriageReturn_MSFontService"/>
              </a:rPr>
            </a:br>
            <a:r>
              <a:rPr lang="en-US" sz="1200">
                <a:latin typeface="WordVisiCarriageReturn_MSFontService"/>
                <a:ea typeface="MS PGothic"/>
              </a:rPr>
              <a:t> </a:t>
            </a:r>
            <a:br>
              <a:rPr lang="en-US" sz="1200">
                <a:latin typeface="WordVisiCarriageReturn_MSFontService"/>
              </a:rPr>
            </a:br>
            <a:r>
              <a:rPr lang="en-US" sz="1200">
                <a:latin typeface="Times New Roman"/>
                <a:ea typeface="MS PGothic"/>
                <a:cs typeface="Times New Roman"/>
              </a:rPr>
              <a:t>__________________________________________________</a:t>
            </a:r>
            <a:r>
              <a:rPr lang="en-US" sz="1200">
                <a:latin typeface="WordVisiCarriageReturn_MSFontService"/>
                <a:ea typeface="MS PGothic"/>
              </a:rPr>
              <a:t> </a:t>
            </a:r>
            <a:br>
              <a:rPr lang="en-US" sz="1200">
                <a:latin typeface="WordVisiCarriageReturn_MSFontService"/>
              </a:rPr>
            </a:br>
            <a:r>
              <a:rPr lang="en-US" sz="1200">
                <a:latin typeface="WordVisiCarriageReturn_MSFontService"/>
                <a:ea typeface="MS PGothic"/>
              </a:rPr>
              <a:t> </a:t>
            </a:r>
            <a:br>
              <a:rPr lang="en-US" sz="1200">
                <a:latin typeface="WordVisiCarriageReturn_MSFontService"/>
              </a:rPr>
            </a:br>
            <a:r>
              <a:rPr lang="en-US" sz="1200">
                <a:latin typeface="Times New Roman"/>
                <a:ea typeface="MS PGothic"/>
                <a:cs typeface="Times New Roman"/>
              </a:rPr>
              <a:t>___________________________________________________</a:t>
            </a:r>
            <a:r>
              <a:rPr lang="en-US" sz="1200">
                <a:latin typeface="WordVisiCarriageReturn_MSFontService"/>
                <a:ea typeface="MS PGothic"/>
              </a:rPr>
              <a:t> </a:t>
            </a:r>
            <a:br>
              <a:rPr lang="en-US" sz="1200">
                <a:latin typeface="WordVisiCarriageReturn_MSFontService"/>
              </a:rPr>
            </a:br>
            <a:r>
              <a:rPr lang="en-US" sz="1200">
                <a:latin typeface="Times New Roman"/>
                <a:ea typeface="MS PGothic"/>
                <a:cs typeface="Times New Roman"/>
              </a:rPr>
              <a:t> </a:t>
            </a:r>
          </a:p>
          <a:p>
            <a:pPr>
              <a:buAutoNum type="arabicPeriod" startAt="4"/>
            </a:pPr>
            <a:r>
              <a:rPr lang="en-US" sz="1200">
                <a:latin typeface="Times New Roman"/>
                <a:ea typeface="MS PGothic"/>
                <a:cs typeface="Times New Roman"/>
              </a:rPr>
              <a:t>General Comments/Suggestions:</a:t>
            </a:r>
            <a:r>
              <a:rPr lang="en-US" sz="1200">
                <a:latin typeface="WordVisiCarriageReturn_MSFontService"/>
                <a:ea typeface="MS PGothic"/>
              </a:rPr>
              <a:t> </a:t>
            </a:r>
            <a:br>
              <a:rPr lang="en-US" sz="1200">
                <a:latin typeface="WordVisiCarriageReturn_MSFontService"/>
              </a:rPr>
            </a:br>
            <a:r>
              <a:rPr lang="en-US" sz="1400">
                <a:latin typeface="WordVisiCarriageReturn_MSFontService"/>
                <a:ea typeface="MS PGothic"/>
              </a:rPr>
              <a:t> </a:t>
            </a:r>
            <a:br>
              <a:rPr lang="en-US" sz="1400">
                <a:latin typeface="WordVisiCarriageReturn_MSFontService"/>
              </a:rPr>
            </a:br>
            <a:r>
              <a:rPr lang="en-US" sz="1400">
                <a:latin typeface="WordVisiCarriageReturn_MSFontService"/>
                <a:ea typeface="MS PGothic"/>
              </a:rPr>
              <a:t> </a:t>
            </a:r>
            <a:br>
              <a:rPr lang="en-US" sz="1400">
                <a:latin typeface="WordVisiCarriageReturn_MSFontService"/>
              </a:rPr>
            </a:br>
            <a:r>
              <a:rPr lang="en-US" sz="1200">
                <a:latin typeface="Times New Roman"/>
                <a:ea typeface="MS PGothic"/>
                <a:cs typeface="Times New Roman"/>
              </a:rPr>
              <a:t> </a:t>
            </a:r>
          </a:p>
          <a:p>
            <a:pPr algn="ctr"/>
            <a:r>
              <a:rPr lang="en-US" sz="1200">
                <a:latin typeface="Times New Roman"/>
                <a:ea typeface="MS PGothic"/>
                <a:cs typeface="Segoe UI"/>
              </a:rPr>
              <a:t>Thank you for taking the time to provide this helpful information!</a:t>
            </a:r>
            <a:r>
              <a:rPr lang="en-US" sz="1200">
                <a:latin typeface="WordVisiCarriageReturn_MSFontService"/>
                <a:ea typeface="MS PGothic"/>
              </a:rPr>
              <a:t> </a:t>
            </a:r>
            <a:br>
              <a:rPr lang="en-US" sz="1200">
                <a:latin typeface="WordVisiCarriageReturn_MSFontService"/>
              </a:rPr>
            </a:br>
            <a:r>
              <a:rPr lang="en-US" sz="1400">
                <a:latin typeface="Times New Roman"/>
                <a:ea typeface="MS PGothic"/>
                <a:cs typeface="Times New Roman"/>
              </a:rPr>
              <a:t> </a:t>
            </a:r>
            <a:endParaRPr lang="en-US" sz="1200">
              <a:latin typeface="Times New Roman"/>
              <a:cs typeface="Times New Roman"/>
            </a:endParaRPr>
          </a:p>
          <a:p>
            <a:endParaRPr lang="en-US">
              <a:latin typeface="Segoe UI"/>
              <a:cs typeface="Segoe UI"/>
            </a:endParaRPr>
          </a:p>
        </p:txBody>
      </p:sp>
      <p:sp>
        <p:nvSpPr>
          <p:cNvPr id="7" name="TextBox 6">
            <a:extLst>
              <a:ext uri="{FF2B5EF4-FFF2-40B4-BE49-F238E27FC236}">
                <a16:creationId xmlns:a16="http://schemas.microsoft.com/office/drawing/2014/main" id="{1A394C70-277B-3938-1806-9D3C182E7CE2}"/>
              </a:ext>
            </a:extLst>
          </p:cNvPr>
          <p:cNvSpPr txBox="1"/>
          <p:nvPr/>
        </p:nvSpPr>
        <p:spPr>
          <a:xfrm>
            <a:off x="2633088" y="9505451"/>
            <a:ext cx="180975" cy="3619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9" name="TextBox 8">
            <a:extLst>
              <a:ext uri="{FF2B5EF4-FFF2-40B4-BE49-F238E27FC236}">
                <a16:creationId xmlns:a16="http://schemas.microsoft.com/office/drawing/2014/main" id="{FE00B023-10E1-9B83-EEF1-CF17EC50B0F1}"/>
              </a:ext>
            </a:extLst>
          </p:cNvPr>
          <p:cNvSpPr txBox="1"/>
          <p:nvPr/>
        </p:nvSpPr>
        <p:spPr>
          <a:xfrm>
            <a:off x="1053190" y="252021"/>
            <a:ext cx="5680086" cy="276999"/>
          </a:xfrm>
          <a:prstGeom prst="rect">
            <a:avLst/>
          </a:prstGeom>
          <a:noFill/>
        </p:spPr>
        <p:txBody>
          <a:bodyPr wrap="square" lIns="91440" tIns="45720" rIns="91440" bIns="45720" anchor="t">
            <a:spAutoFit/>
          </a:bodyPr>
          <a:lstStyle/>
          <a:p>
            <a:pPr algn="ctr">
              <a:defRPr/>
            </a:pPr>
            <a:r>
              <a:rPr lang="en-US" sz="1200" b="1" cap="all">
                <a:latin typeface="Arial Black"/>
                <a:ea typeface="ＭＳ Ｐゴシック"/>
              </a:rPr>
              <a:t>optional questionnaire </a:t>
            </a:r>
          </a:p>
        </p:txBody>
      </p:sp>
    </p:spTree>
    <p:extLst>
      <p:ext uri="{BB962C8B-B14F-4D97-AF65-F5344CB8AC3E}">
        <p14:creationId xmlns:p14="http://schemas.microsoft.com/office/powerpoint/2010/main" val="25198916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114</TotalTime>
  <Words>1772</Words>
  <Application>Microsoft Office PowerPoint</Application>
  <PresentationFormat>Custom</PresentationFormat>
  <Paragraphs>145</Paragraphs>
  <Slides>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vt:i4>
      </vt:variant>
    </vt:vector>
  </HeadingPairs>
  <TitlesOfParts>
    <vt:vector size="13" baseType="lpstr">
      <vt:lpstr>Arial</vt:lpstr>
      <vt:lpstr>Arial Black</vt:lpstr>
      <vt:lpstr>Arial Narrow</vt:lpstr>
      <vt:lpstr>Calibri</vt:lpstr>
      <vt:lpstr>DJB This is My Life</vt:lpstr>
      <vt:lpstr>Segoe UI</vt:lpstr>
      <vt:lpstr>Times New Roman</vt:lpstr>
      <vt:lpstr>WordVisiCarriageReturn_MSFontService</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Tori A Gorosave</dc:creator>
  <cp:lastModifiedBy>Christa Mcclure</cp:lastModifiedBy>
  <cp:revision>11</cp:revision>
  <cp:lastPrinted>2024-08-12T16:31:11Z</cp:lastPrinted>
  <dcterms:created xsi:type="dcterms:W3CDTF">2016-06-10T21:06:28Z</dcterms:created>
  <dcterms:modified xsi:type="dcterms:W3CDTF">2024-08-12T16:39:02Z</dcterms:modified>
</cp:coreProperties>
</file>